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5" r:id="rId2"/>
    <p:sldMasterId id="2147483792" r:id="rId3"/>
  </p:sldMasterIdLst>
  <p:notesMasterIdLst>
    <p:notesMasterId r:id="rId35"/>
  </p:notesMasterIdLst>
  <p:sldIdLst>
    <p:sldId id="257" r:id="rId4"/>
    <p:sldId id="573" r:id="rId5"/>
    <p:sldId id="259" r:id="rId6"/>
    <p:sldId id="260" r:id="rId7"/>
    <p:sldId id="261" r:id="rId8"/>
    <p:sldId id="262" r:id="rId9"/>
    <p:sldId id="263" r:id="rId10"/>
    <p:sldId id="866" r:id="rId11"/>
    <p:sldId id="847" r:id="rId12"/>
    <p:sldId id="761" r:id="rId13"/>
    <p:sldId id="276" r:id="rId14"/>
    <p:sldId id="808" r:id="rId15"/>
    <p:sldId id="848" r:id="rId16"/>
    <p:sldId id="849" r:id="rId17"/>
    <p:sldId id="850" r:id="rId18"/>
    <p:sldId id="851" r:id="rId19"/>
    <p:sldId id="852" r:id="rId20"/>
    <p:sldId id="853" r:id="rId21"/>
    <p:sldId id="854" r:id="rId22"/>
    <p:sldId id="855" r:id="rId23"/>
    <p:sldId id="856" r:id="rId24"/>
    <p:sldId id="857" r:id="rId25"/>
    <p:sldId id="858" r:id="rId26"/>
    <p:sldId id="859" r:id="rId27"/>
    <p:sldId id="860" r:id="rId28"/>
    <p:sldId id="861" r:id="rId29"/>
    <p:sldId id="862" r:id="rId30"/>
    <p:sldId id="863" r:id="rId31"/>
    <p:sldId id="865" r:id="rId32"/>
    <p:sldId id="810" r:id="rId33"/>
    <p:sldId id="290" r:id="rId3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16" autoAdjust="0"/>
    <p:restoredTop sz="94660"/>
  </p:normalViewPr>
  <p:slideViewPr>
    <p:cSldViewPr>
      <p:cViewPr varScale="1">
        <p:scale>
          <a:sx n="72" d="100"/>
          <a:sy n="72" d="100"/>
        </p:scale>
        <p:origin x="155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6833" cy="464185"/>
          </a:xfrm>
          <a:prstGeom prst="rect">
            <a:avLst/>
          </a:prstGeom>
        </p:spPr>
        <p:txBody>
          <a:bodyPr vert="horz" lIns="93171" tIns="46585" rIns="93171" bIns="46585" rtlCol="0"/>
          <a:lstStyle>
            <a:lvl1pPr algn="l">
              <a:defRPr sz="1200"/>
            </a:lvl1pPr>
          </a:lstStyle>
          <a:p>
            <a:endParaRPr lang="en-US" dirty="0"/>
          </a:p>
        </p:txBody>
      </p:sp>
      <p:sp>
        <p:nvSpPr>
          <p:cNvPr id="3" name="Date Placeholder 2"/>
          <p:cNvSpPr>
            <a:spLocks noGrp="1"/>
          </p:cNvSpPr>
          <p:nvPr>
            <p:ph type="dt" idx="1"/>
          </p:nvPr>
        </p:nvSpPr>
        <p:spPr>
          <a:xfrm>
            <a:off x="3956552" y="0"/>
            <a:ext cx="3026833" cy="464185"/>
          </a:xfrm>
          <a:prstGeom prst="rect">
            <a:avLst/>
          </a:prstGeom>
        </p:spPr>
        <p:txBody>
          <a:bodyPr vert="horz" lIns="93171" tIns="46585" rIns="93171" bIns="46585" rtlCol="0"/>
          <a:lstStyle>
            <a:lvl1pPr algn="r">
              <a:defRPr sz="1200"/>
            </a:lvl1pPr>
          </a:lstStyle>
          <a:p>
            <a:fld id="{A45DA01E-BBC5-4B22-9109-4CFAF2E38C3B}" type="datetimeFigureOut">
              <a:rPr lang="en-US" smtClean="0"/>
              <a:t>11/15/2021</a:t>
            </a:fld>
            <a:endParaRPr lang="en-US" dirty="0"/>
          </a:p>
        </p:txBody>
      </p:sp>
      <p:sp>
        <p:nvSpPr>
          <p:cNvPr id="4" name="Slide Image Placeholder 3"/>
          <p:cNvSpPr>
            <a:spLocks noGrp="1" noRot="1" noChangeAspect="1"/>
          </p:cNvSpPr>
          <p:nvPr>
            <p:ph type="sldImg" idx="2"/>
          </p:nvPr>
        </p:nvSpPr>
        <p:spPr>
          <a:xfrm>
            <a:off x="1171575" y="695325"/>
            <a:ext cx="4643438" cy="3481388"/>
          </a:xfrm>
          <a:prstGeom prst="rect">
            <a:avLst/>
          </a:prstGeom>
          <a:noFill/>
          <a:ln w="12700">
            <a:solidFill>
              <a:prstClr val="black"/>
            </a:solidFill>
          </a:ln>
        </p:spPr>
        <p:txBody>
          <a:bodyPr vert="horz" lIns="93171" tIns="46585" rIns="93171" bIns="46585" rtlCol="0" anchor="ctr"/>
          <a:lstStyle/>
          <a:p>
            <a:endParaRPr lang="en-US" dirty="0"/>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3171" tIns="46585" rIns="93171"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904"/>
            <a:ext cx="3026833" cy="464185"/>
          </a:xfrm>
          <a:prstGeom prst="rect">
            <a:avLst/>
          </a:prstGeom>
        </p:spPr>
        <p:txBody>
          <a:bodyPr vert="horz" lIns="93171" tIns="46585" rIns="93171"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3171" tIns="46585" rIns="93171" bIns="46585" rtlCol="0" anchor="b"/>
          <a:lstStyle>
            <a:lvl1pPr algn="r">
              <a:defRPr sz="1200"/>
            </a:lvl1pPr>
          </a:lstStyle>
          <a:p>
            <a:fld id="{354B8E7B-0848-4D0B-91F7-E5DE0E2802D2}" type="slidenum">
              <a:rPr lang="en-US" smtClean="0"/>
              <a:t>‹#›</a:t>
            </a:fld>
            <a:endParaRPr lang="en-US" dirty="0"/>
          </a:p>
        </p:txBody>
      </p:sp>
    </p:spTree>
    <p:extLst>
      <p:ext uri="{BB962C8B-B14F-4D97-AF65-F5344CB8AC3E}">
        <p14:creationId xmlns:p14="http://schemas.microsoft.com/office/powerpoint/2010/main" val="270478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78898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t>11</a:t>
            </a:fld>
            <a:endParaRPr lang="en-US" dirty="0"/>
          </a:p>
        </p:txBody>
      </p:sp>
    </p:spTree>
    <p:extLst>
      <p:ext uri="{BB962C8B-B14F-4D97-AF65-F5344CB8AC3E}">
        <p14:creationId xmlns:p14="http://schemas.microsoft.com/office/powerpoint/2010/main" val="227482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5202" indent="-290461" eaLnBrk="0" hangingPunct="0">
              <a:defRPr>
                <a:solidFill>
                  <a:schemeClr val="tx1"/>
                </a:solidFill>
                <a:latin typeface="Arial" charset="0"/>
              </a:defRPr>
            </a:lvl2pPr>
            <a:lvl3pPr marL="1161849" indent="-232370" eaLnBrk="0" hangingPunct="0">
              <a:defRPr>
                <a:solidFill>
                  <a:schemeClr val="tx1"/>
                </a:solidFill>
                <a:latin typeface="Arial" charset="0"/>
              </a:defRPr>
            </a:lvl3pPr>
            <a:lvl4pPr marL="1626588" indent="-232370" eaLnBrk="0" hangingPunct="0">
              <a:defRPr>
                <a:solidFill>
                  <a:schemeClr val="tx1"/>
                </a:solidFill>
                <a:latin typeface="Arial" charset="0"/>
              </a:defRPr>
            </a:lvl4pPr>
            <a:lvl5pPr marL="2091327" indent="-232370" eaLnBrk="0" hangingPunct="0">
              <a:defRPr>
                <a:solidFill>
                  <a:schemeClr val="tx1"/>
                </a:solidFill>
                <a:latin typeface="Arial" charset="0"/>
              </a:defRPr>
            </a:lvl5pPr>
            <a:lvl6pPr marL="2556066" indent="-232370" eaLnBrk="0" fontAlgn="base" hangingPunct="0">
              <a:spcBef>
                <a:spcPct val="0"/>
              </a:spcBef>
              <a:spcAft>
                <a:spcPct val="0"/>
              </a:spcAft>
              <a:defRPr>
                <a:solidFill>
                  <a:schemeClr val="tx1"/>
                </a:solidFill>
                <a:latin typeface="Arial" charset="0"/>
              </a:defRPr>
            </a:lvl6pPr>
            <a:lvl7pPr marL="3020806" indent="-232370" eaLnBrk="0" fontAlgn="base" hangingPunct="0">
              <a:spcBef>
                <a:spcPct val="0"/>
              </a:spcBef>
              <a:spcAft>
                <a:spcPct val="0"/>
              </a:spcAft>
              <a:defRPr>
                <a:solidFill>
                  <a:schemeClr val="tx1"/>
                </a:solidFill>
                <a:latin typeface="Arial" charset="0"/>
              </a:defRPr>
            </a:lvl7pPr>
            <a:lvl8pPr marL="3485545" indent="-232370" eaLnBrk="0" fontAlgn="base" hangingPunct="0">
              <a:spcBef>
                <a:spcPct val="0"/>
              </a:spcBef>
              <a:spcAft>
                <a:spcPct val="0"/>
              </a:spcAft>
              <a:defRPr>
                <a:solidFill>
                  <a:schemeClr val="tx1"/>
                </a:solidFill>
                <a:latin typeface="Arial" charset="0"/>
              </a:defRPr>
            </a:lvl8pPr>
            <a:lvl9pPr marL="3950284" indent="-232370" eaLnBrk="0" fontAlgn="base" hangingPunct="0">
              <a:spcBef>
                <a:spcPct val="0"/>
              </a:spcBef>
              <a:spcAft>
                <a:spcPct val="0"/>
              </a:spcAft>
              <a:defRPr>
                <a:solidFill>
                  <a:schemeClr val="tx1"/>
                </a:solidFill>
                <a:latin typeface="Arial" charset="0"/>
              </a:defRPr>
            </a:lvl9pPr>
          </a:lstStyle>
          <a:p>
            <a:pPr eaLnBrk="1" hangingPunct="1">
              <a:defRPr/>
            </a:pPr>
            <a:fld id="{3D9F5404-EB90-476F-9CDB-0F4E3BA26F27}" type="slidenum">
              <a:rPr lang="en-US" smtClean="0"/>
              <a:pPr eaLnBrk="1" hangingPunct="1">
                <a:defRPr/>
              </a:pPr>
              <a:t>13</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5202" indent="-290461" eaLnBrk="0" hangingPunct="0">
              <a:defRPr>
                <a:solidFill>
                  <a:schemeClr val="tx1"/>
                </a:solidFill>
                <a:latin typeface="Arial" charset="0"/>
              </a:defRPr>
            </a:lvl2pPr>
            <a:lvl3pPr marL="1161849" indent="-232370" eaLnBrk="0" hangingPunct="0">
              <a:defRPr>
                <a:solidFill>
                  <a:schemeClr val="tx1"/>
                </a:solidFill>
                <a:latin typeface="Arial" charset="0"/>
              </a:defRPr>
            </a:lvl3pPr>
            <a:lvl4pPr marL="1626588" indent="-232370" eaLnBrk="0" hangingPunct="0">
              <a:defRPr>
                <a:solidFill>
                  <a:schemeClr val="tx1"/>
                </a:solidFill>
                <a:latin typeface="Arial" charset="0"/>
              </a:defRPr>
            </a:lvl4pPr>
            <a:lvl5pPr marL="2091327" indent="-232370" eaLnBrk="0" hangingPunct="0">
              <a:defRPr>
                <a:solidFill>
                  <a:schemeClr val="tx1"/>
                </a:solidFill>
                <a:latin typeface="Arial" charset="0"/>
              </a:defRPr>
            </a:lvl5pPr>
            <a:lvl6pPr marL="2556066" indent="-232370" eaLnBrk="0" fontAlgn="base" hangingPunct="0">
              <a:spcBef>
                <a:spcPct val="0"/>
              </a:spcBef>
              <a:spcAft>
                <a:spcPct val="0"/>
              </a:spcAft>
              <a:defRPr>
                <a:solidFill>
                  <a:schemeClr val="tx1"/>
                </a:solidFill>
                <a:latin typeface="Arial" charset="0"/>
              </a:defRPr>
            </a:lvl6pPr>
            <a:lvl7pPr marL="3020806" indent="-232370" eaLnBrk="0" fontAlgn="base" hangingPunct="0">
              <a:spcBef>
                <a:spcPct val="0"/>
              </a:spcBef>
              <a:spcAft>
                <a:spcPct val="0"/>
              </a:spcAft>
              <a:defRPr>
                <a:solidFill>
                  <a:schemeClr val="tx1"/>
                </a:solidFill>
                <a:latin typeface="Arial" charset="0"/>
              </a:defRPr>
            </a:lvl7pPr>
            <a:lvl8pPr marL="3485545" indent="-232370" eaLnBrk="0" fontAlgn="base" hangingPunct="0">
              <a:spcBef>
                <a:spcPct val="0"/>
              </a:spcBef>
              <a:spcAft>
                <a:spcPct val="0"/>
              </a:spcAft>
              <a:defRPr>
                <a:solidFill>
                  <a:schemeClr val="tx1"/>
                </a:solidFill>
                <a:latin typeface="Arial" charset="0"/>
              </a:defRPr>
            </a:lvl8pPr>
            <a:lvl9pPr marL="3950284" indent="-232370" eaLnBrk="0" fontAlgn="base" hangingPunct="0">
              <a:spcBef>
                <a:spcPct val="0"/>
              </a:spcBef>
              <a:spcAft>
                <a:spcPct val="0"/>
              </a:spcAft>
              <a:defRPr>
                <a:solidFill>
                  <a:schemeClr val="tx1"/>
                </a:solidFill>
                <a:latin typeface="Arial" charset="0"/>
              </a:defRPr>
            </a:lvl9pPr>
          </a:lstStyle>
          <a:p>
            <a:pPr eaLnBrk="1" hangingPunct="1">
              <a:defRPr/>
            </a:pPr>
            <a:fld id="{3D9F5404-EB90-476F-9CDB-0F4E3BA26F27}" type="slidenum">
              <a:rPr lang="en-US" smtClean="0"/>
              <a:pPr eaLnBrk="1" hangingPunct="1">
                <a:defRPr/>
              </a:pPr>
              <a:t>15</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t>30</a:t>
            </a:fld>
            <a:endParaRPr lang="en-US" dirty="0"/>
          </a:p>
        </p:txBody>
      </p:sp>
    </p:spTree>
    <p:extLst>
      <p:ext uri="{BB962C8B-B14F-4D97-AF65-F5344CB8AC3E}">
        <p14:creationId xmlns:p14="http://schemas.microsoft.com/office/powerpoint/2010/main" val="227482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AB95730E-3C35-46BA-BFA2-CD0377FC77E2}"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FB22E26A-F6B5-4C2E-95CA-3337CD4FD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57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E639469C-187A-4457-9430-1F687D2C77FC}"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D6D5E1C7-33F4-41C4-9EE8-DA9ECD5E7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859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EB27DFD0-281C-4814-B04B-80C29FA99AD6}"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DE838ABF-1090-4F32-8FEE-7D04EB7BAE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278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24194DDF-33ED-47CB-93AE-3DBBB0526BA0}"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B26AAFD5-7143-4661-B110-DBAF08C37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170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37958A8-34F4-47B5-93DD-1C7C915451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044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9837977-7D2C-46EC-B1B5-2693B92227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900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A0BD6E3-479D-4EEB-88CF-58DC38894F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7179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88CCED6-B147-44D3-B8D1-027A958746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583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75DDC798-25ED-46CD-9D34-25160707F3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9205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5CE547A5-CA58-4600-BAD5-5E600CA35F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1772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CA56F835-C0E2-486F-81A2-861028D98F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160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253BF613-671C-4EC1-8A01-E0D75D556AF4}"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E2EE17C9-3D4B-4D2A-A8D6-F922A6A537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7560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77AC0DEC-C68C-4931-8A11-D6477E9F7E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922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4B44C11-4037-4061-998D-9F9A3F360C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452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5140839-F9EE-46E9-AA53-A4443049F4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001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2B6777E-B8D7-4448-956B-305D2E5EA6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7059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AAEA2AF-E1BE-469A-B069-CFF73DAB7A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5696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5C4F0E8-835F-4842-A23B-62013D653D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3770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47419A2-0B0E-4E43-9E04-242F1BC82F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1342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8D785CC4-450C-49AE-9DB2-237028106A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2373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3ED5092-8358-4B30-B490-B356CC56B7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994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7614B403-B2CB-49E3-B09F-D927F84F46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873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6878672C-5544-4AA9-B38D-D960BAFE5160}"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41C42773-DA1D-4015-9AC3-F08A7D6450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9276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477C6FB7-C28D-438D-B9E0-4840526820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1114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075EF55D-0F19-4B19-BD7D-EB814361223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1574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4BAE3E1-D955-4FAA-83FD-75A87231A0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211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B8B9D46-10A3-4C4C-9F8B-7E68413C7D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4416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9D0ECEF-D9CE-41AB-8633-121484C947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3372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9608634-91FE-4CF5-B66E-462DB83A7E9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0268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755F1FD-1F62-4E5A-B79C-1F1478B56F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80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031E1CED-5D53-4DF1-89FB-F76CCE2C1DA9}"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0A038C76-5985-47FC-9638-9C2AA6252B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759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2C02512C-AA98-4617-A668-4403E4584F7F}" type="slidenum">
              <a:rPr lang="en-US">
                <a:solidFill>
                  <a:srgbClr val="000000"/>
                </a:solidFill>
              </a:rPr>
              <a:pPr>
                <a:defRPr/>
              </a:pPr>
              <a:t>‹#›</a:t>
            </a:fld>
            <a:r>
              <a:rPr lang="en-US" dirty="0">
                <a:solidFill>
                  <a:srgbClr val="000000"/>
                </a:solidFill>
              </a:rPr>
              <a:t> </a:t>
            </a:r>
          </a:p>
        </p:txBody>
      </p:sp>
      <p:sp>
        <p:nvSpPr>
          <p:cNvPr id="9" name="Rectangle 8"/>
          <p:cNvSpPr>
            <a:spLocks noGrp="1" noChangeArrowheads="1"/>
          </p:cNvSpPr>
          <p:nvPr>
            <p:ph type="sldNum" sz="quarter" idx="12"/>
          </p:nvPr>
        </p:nvSpPr>
        <p:spPr>
          <a:ln/>
        </p:spPr>
        <p:txBody>
          <a:bodyPr/>
          <a:lstStyle>
            <a:lvl1pPr>
              <a:defRPr/>
            </a:lvl1pPr>
          </a:lstStyle>
          <a:p>
            <a:pPr>
              <a:defRPr/>
            </a:pPr>
            <a:fld id="{F9B5870A-D630-4BFE-A909-77610A3654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201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AED5E93C-6382-4AE3-9184-2AC31804CE0B}" type="slidenum">
              <a:rPr lang="en-US">
                <a:solidFill>
                  <a:srgbClr val="000000"/>
                </a:solidFill>
              </a:rPr>
              <a:pPr>
                <a:defRPr/>
              </a:pPr>
              <a:t>‹#›</a:t>
            </a:fld>
            <a:r>
              <a:rPr lang="en-US" dirty="0">
                <a:solidFill>
                  <a:srgbClr val="000000"/>
                </a:solidFill>
              </a:rPr>
              <a:t> </a:t>
            </a:r>
          </a:p>
        </p:txBody>
      </p:sp>
      <p:sp>
        <p:nvSpPr>
          <p:cNvPr id="5" name="Rectangle 8"/>
          <p:cNvSpPr>
            <a:spLocks noGrp="1" noChangeArrowheads="1"/>
          </p:cNvSpPr>
          <p:nvPr>
            <p:ph type="sldNum" sz="quarter" idx="12"/>
          </p:nvPr>
        </p:nvSpPr>
        <p:spPr>
          <a:ln/>
        </p:spPr>
        <p:txBody>
          <a:bodyPr/>
          <a:lstStyle>
            <a:lvl1pPr>
              <a:defRPr/>
            </a:lvl1pPr>
          </a:lstStyle>
          <a:p>
            <a:pPr>
              <a:defRPr/>
            </a:pPr>
            <a:fld id="{ED5DB911-2C8A-4B5C-B30B-BC01F05C20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556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D3B7C576-6EC7-42FF-AF22-3E00351105CF}" type="slidenum">
              <a:rPr lang="en-US">
                <a:solidFill>
                  <a:srgbClr val="000000"/>
                </a:solidFill>
              </a:rPr>
              <a:pPr>
                <a:defRPr/>
              </a:pPr>
              <a:t>‹#›</a:t>
            </a:fld>
            <a:r>
              <a:rPr lang="en-US" dirty="0">
                <a:solidFill>
                  <a:srgbClr val="000000"/>
                </a:solidFill>
              </a:rPr>
              <a:t> </a:t>
            </a:r>
          </a:p>
        </p:txBody>
      </p:sp>
      <p:sp>
        <p:nvSpPr>
          <p:cNvPr id="4" name="Rectangle 8"/>
          <p:cNvSpPr>
            <a:spLocks noGrp="1" noChangeArrowheads="1"/>
          </p:cNvSpPr>
          <p:nvPr>
            <p:ph type="sldNum" sz="quarter" idx="12"/>
          </p:nvPr>
        </p:nvSpPr>
        <p:spPr>
          <a:ln/>
        </p:spPr>
        <p:txBody>
          <a:bodyPr/>
          <a:lstStyle>
            <a:lvl1pPr>
              <a:defRPr/>
            </a:lvl1pPr>
          </a:lstStyle>
          <a:p>
            <a:pPr>
              <a:defRPr/>
            </a:pPr>
            <a:fld id="{30AED733-FBBA-41C1-A6D2-AA3FDC67FA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531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24215A66-9644-4E24-AFB3-4FBB5B4F78B4}"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316DC7D2-1902-4B1F-927F-618DA8147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359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B3E86FE9-AD99-449A-9148-A9CDC61069A8}"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E9E3EC6E-79B5-4786-A3DF-BFC8C82792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631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8382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057400"/>
            <a:ext cx="8229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vl1pPr>
          </a:lstStyle>
          <a:p>
            <a:pPr fontAlgn="base">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81000" y="6248400"/>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lvl1pPr>
          </a:lstStyle>
          <a:p>
            <a:pPr fontAlgn="base">
              <a:spcAft>
                <a:spcPct val="0"/>
              </a:spcAft>
              <a:defRPr/>
            </a:pPr>
            <a:fld id="{AA3E4BD5-110B-40AA-9766-776A2DB1CB89}" type="slidenum">
              <a:rPr lang="en-US">
                <a:solidFill>
                  <a:srgbClr val="000000"/>
                </a:solidFill>
              </a:rPr>
              <a:pPr fontAlgn="base">
                <a:spcAft>
                  <a:spcPct val="0"/>
                </a:spcAft>
                <a:defRPr/>
              </a:pPr>
              <a:t>‹#›</a:t>
            </a:fld>
            <a:r>
              <a:rPr lang="en-US" dirty="0">
                <a:solidFill>
                  <a:srgbClr val="000000"/>
                </a:solidFill>
              </a:rPr>
              <a:t> </a:t>
            </a:r>
          </a:p>
        </p:txBody>
      </p:sp>
      <p:sp>
        <p:nvSpPr>
          <p:cNvPr id="1032" name="Rectangle 8"/>
          <p:cNvSpPr>
            <a:spLocks noGrp="1" noChangeArrowheads="1"/>
          </p:cNvSpPr>
          <p:nvPr>
            <p:ph type="sldNum" sz="quarter" idx="4"/>
          </p:nvPr>
        </p:nvSpPr>
        <p:spPr bwMode="auto">
          <a:xfrm>
            <a:off x="4419600" y="6248400"/>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vl1pPr>
          </a:lstStyle>
          <a:p>
            <a:pPr fontAlgn="base">
              <a:spcAft>
                <a:spcPct val="0"/>
              </a:spcAft>
              <a:defRPr/>
            </a:pPr>
            <a:fld id="{60F80D4C-43EB-48DF-AAC4-E62E1ABB139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46100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ackground_officialState_v4_seal.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172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2209800" y="6245225"/>
            <a:ext cx="3886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2" name="Rectangle 8"/>
          <p:cNvSpPr>
            <a:spLocks noGrp="1" noChangeArrowheads="1"/>
          </p:cNvSpPr>
          <p:nvPr>
            <p:ph type="sldNum" sz="quarter" idx="4"/>
          </p:nvPr>
        </p:nvSpPr>
        <p:spPr bwMode="auto">
          <a:xfrm>
            <a:off x="457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61514A7A-C1AE-42C3-9FC1-620C6BF0316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5232712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ackground_officialState_v4_seal.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172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2209800" y="6245225"/>
            <a:ext cx="3886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2" name="Rectangle 8"/>
          <p:cNvSpPr>
            <a:spLocks noGrp="1" noChangeArrowheads="1"/>
          </p:cNvSpPr>
          <p:nvPr>
            <p:ph type="sldNum" sz="quarter" idx="4"/>
          </p:nvPr>
        </p:nvSpPr>
        <p:spPr bwMode="auto">
          <a:xfrm>
            <a:off x="457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7077F6B1-5F29-484A-B1A8-B79F06F9493D}"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74850928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puc.c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www.cpuc.ca.gov/"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b="1" dirty="0">
                <a:solidFill>
                  <a:srgbClr val="3333FF"/>
                </a:solidFill>
              </a:rPr>
              <a:t>CPUC Public Agenda 3341</a:t>
            </a:r>
            <a:br>
              <a:rPr lang="en-US" sz="3200" b="1" dirty="0">
                <a:solidFill>
                  <a:srgbClr val="3333FF"/>
                </a:solidFill>
              </a:rPr>
            </a:br>
            <a:r>
              <a:rPr lang="en-US" sz="3200" b="1" dirty="0">
                <a:solidFill>
                  <a:srgbClr val="3333FF"/>
                </a:solidFill>
              </a:rPr>
              <a:t>Thursday, August 28, 2014, 9:30 a.m.</a:t>
            </a:r>
            <a:br>
              <a:rPr lang="en-US" sz="3200" b="1" dirty="0">
                <a:solidFill>
                  <a:srgbClr val="3333FF"/>
                </a:solidFill>
              </a:rPr>
            </a:br>
            <a:r>
              <a:rPr lang="en-US" sz="3200" b="1" dirty="0">
                <a:solidFill>
                  <a:srgbClr val="3333FF"/>
                </a:solidFill>
              </a:rPr>
              <a:t>San Francisco, CA</a:t>
            </a:r>
          </a:p>
        </p:txBody>
      </p:sp>
      <p:pic>
        <p:nvPicPr>
          <p:cNvPr id="17411" name="Picture 3" descr="PUC_Color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9" y="2286000"/>
            <a:ext cx="155416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192947" y="3805238"/>
            <a:ext cx="8839200"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r>
              <a:rPr lang="en-US" sz="2800" b="1" dirty="0">
                <a:solidFill>
                  <a:srgbClr val="000000"/>
                </a:solidFill>
              </a:rPr>
              <a:t>Commissioners:</a:t>
            </a:r>
          </a:p>
          <a:p>
            <a:pPr marL="342900" indent="-342900" algn="ctr" fontAlgn="base">
              <a:lnSpc>
                <a:spcPct val="90000"/>
              </a:lnSpc>
              <a:spcBef>
                <a:spcPct val="15000"/>
              </a:spcBef>
              <a:spcAft>
                <a:spcPct val="0"/>
              </a:spcAft>
            </a:pPr>
            <a:r>
              <a:rPr lang="en-US" sz="2400" b="1" dirty="0">
                <a:solidFill>
                  <a:srgbClr val="000000"/>
                </a:solidFill>
              </a:rPr>
              <a:t>Michael R. </a:t>
            </a:r>
            <a:r>
              <a:rPr lang="en-US" sz="2400" b="1" dirty="0" err="1">
                <a:solidFill>
                  <a:srgbClr val="000000"/>
                </a:solidFill>
              </a:rPr>
              <a:t>Peevey</a:t>
            </a:r>
            <a:r>
              <a:rPr lang="en-US" sz="2400" b="1" dirty="0">
                <a:solidFill>
                  <a:srgbClr val="000000"/>
                </a:solidFill>
              </a:rPr>
              <a:t>   </a:t>
            </a:r>
          </a:p>
          <a:p>
            <a:pPr marL="342900" indent="-342900" algn="ctr" fontAlgn="base">
              <a:lnSpc>
                <a:spcPct val="90000"/>
              </a:lnSpc>
              <a:spcBef>
                <a:spcPct val="15000"/>
              </a:spcBef>
              <a:spcAft>
                <a:spcPct val="0"/>
              </a:spcAft>
            </a:pPr>
            <a:r>
              <a:rPr lang="en-US" sz="2400" b="1" dirty="0">
                <a:solidFill>
                  <a:srgbClr val="000000"/>
                </a:solidFill>
              </a:rPr>
              <a:t>  Michel Peter Florio</a:t>
            </a:r>
          </a:p>
          <a:p>
            <a:pPr marL="342900" indent="-342900" algn="ctr" fontAlgn="base">
              <a:lnSpc>
                <a:spcPct val="90000"/>
              </a:lnSpc>
              <a:spcBef>
                <a:spcPct val="15000"/>
              </a:spcBef>
              <a:spcAft>
                <a:spcPct val="0"/>
              </a:spcAft>
            </a:pPr>
            <a:r>
              <a:rPr lang="en-US" sz="2400" b="1" dirty="0">
                <a:solidFill>
                  <a:srgbClr val="000000"/>
                </a:solidFill>
              </a:rPr>
              <a:t>Catherine J.K. Sandoval</a:t>
            </a:r>
          </a:p>
          <a:p>
            <a:pPr marL="342900" indent="-342900" algn="ctr" fontAlgn="base">
              <a:lnSpc>
                <a:spcPct val="90000"/>
              </a:lnSpc>
              <a:spcBef>
                <a:spcPct val="15000"/>
              </a:spcBef>
              <a:spcAft>
                <a:spcPct val="0"/>
              </a:spcAft>
            </a:pPr>
            <a:r>
              <a:rPr lang="en-US" sz="2400" b="1" dirty="0">
                <a:solidFill>
                  <a:srgbClr val="000000"/>
                </a:solidFill>
              </a:rPr>
              <a:t>Carla J. Peterman</a:t>
            </a:r>
          </a:p>
          <a:p>
            <a:pPr marL="342900" indent="-342900" algn="ctr" fontAlgn="base">
              <a:lnSpc>
                <a:spcPct val="90000"/>
              </a:lnSpc>
              <a:spcBef>
                <a:spcPct val="15000"/>
              </a:spcBef>
              <a:spcAft>
                <a:spcPct val="0"/>
              </a:spcAft>
            </a:pPr>
            <a:r>
              <a:rPr lang="en-US" sz="2400" b="1" dirty="0">
                <a:solidFill>
                  <a:srgbClr val="000000"/>
                </a:solidFill>
              </a:rPr>
              <a:t>Michael Picker</a:t>
            </a:r>
          </a:p>
          <a:p>
            <a:pPr marL="342900" indent="-342900" algn="ctr" fontAlgn="base">
              <a:lnSpc>
                <a:spcPct val="90000"/>
              </a:lnSpc>
              <a:spcBef>
                <a:spcPct val="15000"/>
              </a:spcBef>
              <a:spcAft>
                <a:spcPct val="0"/>
              </a:spcAft>
            </a:pPr>
            <a:r>
              <a:rPr lang="en-US" sz="1600" b="1" dirty="0">
                <a:solidFill>
                  <a:srgbClr val="000000"/>
                </a:solidFill>
                <a:hlinkClick r:id="rId4"/>
              </a:rPr>
              <a:t>www.cpuc.ca.gov</a:t>
            </a:r>
            <a:r>
              <a:rPr lang="en-US" sz="1600" b="1" dirty="0">
                <a:solidFill>
                  <a:srgbClr val="000000"/>
                </a:solidFill>
              </a:rPr>
              <a:t> </a:t>
            </a:r>
          </a:p>
        </p:txBody>
      </p:sp>
    </p:spTree>
    <p:extLst>
      <p:ext uri="{BB962C8B-B14F-4D97-AF65-F5344CB8AC3E}">
        <p14:creationId xmlns:p14="http://schemas.microsoft.com/office/powerpoint/2010/main" val="145201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85800"/>
            <a:ext cx="9144000" cy="838200"/>
          </a:xfrm>
        </p:spPr>
        <p:txBody>
          <a:bodyPr/>
          <a:lstStyle/>
          <a:p>
            <a:pPr eaLnBrk="1" hangingPunct="1"/>
            <a:r>
              <a:rPr lang="en-US" sz="3000" dirty="0">
                <a:solidFill>
                  <a:srgbClr val="3333FF"/>
                </a:solidFill>
              </a:rPr>
              <a:t>Commissioners’ Reports</a:t>
            </a:r>
          </a:p>
        </p:txBody>
      </p:sp>
      <p:graphicFrame>
        <p:nvGraphicFramePr>
          <p:cNvPr id="2749443" name="Group 3"/>
          <p:cNvGraphicFramePr>
            <a:graphicFrameLocks noGrp="1"/>
          </p:cNvGraphicFramePr>
          <p:nvPr/>
        </p:nvGraphicFramePr>
        <p:xfrm>
          <a:off x="9525000" y="4876800"/>
          <a:ext cx="457200" cy="854075"/>
        </p:xfrm>
        <a:graphic>
          <a:graphicData uri="http://schemas.openxmlformats.org/drawingml/2006/table">
            <a:tbl>
              <a:tblPr/>
              <a:tblGrid>
                <a:gridCol w="457200">
                  <a:extLst>
                    <a:ext uri="{9D8B030D-6E8A-4147-A177-3AD203B41FA5}">
                      <a16:colId xmlns:a16="http://schemas.microsoft.com/office/drawing/2014/main" val="20000"/>
                    </a:ext>
                  </a:extLst>
                </a:gridCol>
              </a:tblGrid>
              <a:tr h="4575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6870" name="Text Box 10"/>
          <p:cNvSpPr txBox="1">
            <a:spLocks noChangeArrowheads="1"/>
          </p:cNvSpPr>
          <p:nvPr/>
        </p:nvSpPr>
        <p:spPr bwMode="auto">
          <a:xfrm>
            <a:off x="381000" y="1828800"/>
            <a:ext cx="8458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algn="ctr" eaLnBrk="1" fontAlgn="base" hangingPunct="1">
              <a:spcBef>
                <a:spcPct val="50000"/>
              </a:spcBef>
              <a:spcAft>
                <a:spcPct val="0"/>
              </a:spcAft>
            </a:pPr>
            <a:endParaRPr lang="en-US" sz="2500" dirty="0">
              <a:solidFill>
                <a:srgbClr val="000000"/>
              </a:solidFill>
            </a:endParaRPr>
          </a:p>
        </p:txBody>
      </p:sp>
      <p:pic>
        <p:nvPicPr>
          <p:cNvPr id="36872" name="Picture 12" descr="MichaelPeevey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3" descr="MIKE FLORIO-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08168"/>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4" descr="Catherine Sandoval_PPT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532022"/>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jp4\AppData\Local\Microsoft\Windows\Temporary Internet Files\Content.Outlook\QQZIZRYC\Peterman_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127500"/>
            <a:ext cx="16764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jh\AppData\Local\Microsoft\Windows\Temporary Internet Files\Content.Outlook\ADKAK35D\Commissioner_Michael_Pick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5102" y="4180310"/>
            <a:ext cx="1634430" cy="204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2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38200"/>
            <a:ext cx="9144000" cy="838200"/>
          </a:xfrm>
        </p:spPr>
        <p:txBody>
          <a:bodyPr/>
          <a:lstStyle/>
          <a:p>
            <a:pPr eaLnBrk="1" hangingPunct="1"/>
            <a:r>
              <a:rPr lang="en-US" sz="3000" dirty="0">
                <a:solidFill>
                  <a:srgbClr val="3333FF"/>
                </a:solidFill>
              </a:rPr>
              <a:t>Management Reports</a:t>
            </a:r>
          </a:p>
        </p:txBody>
      </p:sp>
      <p:pic>
        <p:nvPicPr>
          <p:cNvPr id="37891" name="Picture 3" descr="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6292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45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36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52400" y="2743200"/>
            <a:ext cx="8839200" cy="1981200"/>
          </a:xfrm>
        </p:spPr>
        <p:txBody>
          <a:bodyPr/>
          <a:lstStyle/>
          <a:p>
            <a:pPr marL="0" indent="0" eaLnBrk="1" hangingPunct="1">
              <a:lnSpc>
                <a:spcPct val="90000"/>
              </a:lnSpc>
              <a:buFontTx/>
              <a:buNone/>
            </a:pPr>
            <a:r>
              <a:rPr lang="en-US" sz="2800" b="1" dirty="0"/>
              <a:t>Item #47 [13217] </a:t>
            </a:r>
          </a:p>
          <a:p>
            <a:pPr marL="0" indent="0" eaLnBrk="1" hangingPunct="1">
              <a:lnSpc>
                <a:spcPct val="90000"/>
              </a:lnSpc>
              <a:buFontTx/>
              <a:buNone/>
            </a:pPr>
            <a:endParaRPr lang="en-US" sz="2800" b="1" dirty="0"/>
          </a:p>
          <a:p>
            <a:pPr marL="0" indent="0" eaLnBrk="1" hangingPunct="1">
              <a:lnSpc>
                <a:spcPct val="90000"/>
              </a:lnSpc>
              <a:buFontTx/>
              <a:buNone/>
            </a:pPr>
            <a:r>
              <a:rPr lang="en-US" sz="2800" b="1" dirty="0"/>
              <a:t>Report and Discussion by Safety and Enforcement Division on Recent Safety Program Activities </a:t>
            </a:r>
          </a:p>
          <a:p>
            <a:pPr marL="0" indent="0" eaLnBrk="1" hangingPunct="1">
              <a:lnSpc>
                <a:spcPct val="90000"/>
              </a:lnSpc>
              <a:buFontTx/>
              <a:buNone/>
            </a:pPr>
            <a:r>
              <a:rPr lang="en-US" sz="2800" b="1" dirty="0"/>
              <a:t>------------------------------------------------------------------------</a:t>
            </a:r>
          </a:p>
          <a:p>
            <a:pPr marL="0" indent="0" eaLnBrk="1" hangingPunct="1">
              <a:lnSpc>
                <a:spcPct val="90000"/>
              </a:lnSpc>
              <a:buFontTx/>
              <a:buNone/>
            </a:pPr>
            <a:endParaRPr lang="en-US" sz="28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3505200"/>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245695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1699160" y="4724400"/>
            <a:ext cx="579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b="1" dirty="0">
              <a:solidFill>
                <a:srgbClr val="3333FF"/>
              </a:solidFill>
            </a:endParaRPr>
          </a:p>
        </p:txBody>
      </p:sp>
      <p:sp>
        <p:nvSpPr>
          <p:cNvPr id="2053" name="Rectangle 9"/>
          <p:cNvSpPr>
            <a:spLocks noChangeArrowheads="1"/>
          </p:cNvSpPr>
          <p:nvPr/>
        </p:nvSpPr>
        <p:spPr bwMode="auto">
          <a:xfrm>
            <a:off x="457200" y="6248400"/>
            <a:ext cx="304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4"/>
          <p:cNvSpPr>
            <a:spLocks noChangeArrowheads="1"/>
          </p:cNvSpPr>
          <p:nvPr/>
        </p:nvSpPr>
        <p:spPr bwMode="auto">
          <a:xfrm>
            <a:off x="1457696" y="762000"/>
            <a:ext cx="617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dirty="0">
                <a:solidFill>
                  <a:srgbClr val="3333FF"/>
                </a:solidFill>
              </a:rPr>
              <a:t>Safety and Enforcement Division</a:t>
            </a:r>
          </a:p>
        </p:txBody>
      </p:sp>
      <p:sp>
        <p:nvSpPr>
          <p:cNvPr id="7" name="Rectangle 4"/>
          <p:cNvSpPr>
            <a:spLocks noChangeArrowheads="1"/>
          </p:cNvSpPr>
          <p:nvPr/>
        </p:nvSpPr>
        <p:spPr bwMode="auto">
          <a:xfrm>
            <a:off x="1752600" y="4343400"/>
            <a:ext cx="573776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b="1" dirty="0">
              <a:solidFill>
                <a:srgbClr val="3333FF"/>
              </a:solidFill>
            </a:endParaRPr>
          </a:p>
          <a:p>
            <a:pPr algn="ctr"/>
            <a:r>
              <a:rPr lang="en-US" sz="2000" b="1" i="1" dirty="0">
                <a:solidFill>
                  <a:schemeClr val="accent6">
                    <a:lumMod val="25000"/>
                  </a:schemeClr>
                </a:solidFill>
              </a:rPr>
              <a:t>Update on NTSB and IRP Recommendations</a:t>
            </a:r>
          </a:p>
          <a:p>
            <a:pPr algn="ctr"/>
            <a:r>
              <a:rPr lang="en-US" sz="2000" b="1" dirty="0" err="1">
                <a:solidFill>
                  <a:schemeClr val="accent6">
                    <a:lumMod val="25000"/>
                  </a:schemeClr>
                </a:solidFill>
              </a:rPr>
              <a:t>Elizaveta</a:t>
            </a:r>
            <a:r>
              <a:rPr lang="en-US" sz="2000" b="1" dirty="0">
                <a:solidFill>
                  <a:schemeClr val="accent6">
                    <a:lumMod val="25000"/>
                  </a:schemeClr>
                </a:solidFill>
              </a:rPr>
              <a:t> </a:t>
            </a:r>
            <a:r>
              <a:rPr lang="en-US" sz="2000" b="1" dirty="0" err="1">
                <a:solidFill>
                  <a:schemeClr val="accent6">
                    <a:lumMod val="25000"/>
                  </a:schemeClr>
                </a:solidFill>
              </a:rPr>
              <a:t>Malashenko</a:t>
            </a:r>
            <a:endParaRPr lang="en-US" sz="2000" b="1" dirty="0">
              <a:solidFill>
                <a:schemeClr val="accent6">
                  <a:lumMod val="25000"/>
                </a:schemeClr>
              </a:solidFill>
            </a:endParaRPr>
          </a:p>
          <a:p>
            <a:pPr algn="ctr"/>
            <a:r>
              <a:rPr lang="en-US" sz="2000" b="1" dirty="0">
                <a:solidFill>
                  <a:schemeClr val="accent6">
                    <a:lumMod val="25000"/>
                  </a:schemeClr>
                </a:solidFill>
              </a:rPr>
              <a:t>Deputy Director</a:t>
            </a:r>
          </a:p>
        </p:txBody>
      </p:sp>
      <p:sp>
        <p:nvSpPr>
          <p:cNvPr id="8" name="Rectangle 8"/>
          <p:cNvSpPr>
            <a:spLocks noChangeArrowheads="1"/>
          </p:cNvSpPr>
          <p:nvPr/>
        </p:nvSpPr>
        <p:spPr bwMode="auto">
          <a:xfrm>
            <a:off x="76200" y="5867400"/>
            <a:ext cx="8763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spcAft>
                <a:spcPct val="25000"/>
              </a:spcAft>
            </a:pPr>
            <a:r>
              <a:rPr lang="en-US" sz="2000" b="1" dirty="0">
                <a:solidFill>
                  <a:schemeClr val="accent6">
                    <a:lumMod val="25000"/>
                  </a:schemeClr>
                </a:solidFill>
              </a:rPr>
              <a:t>California Public Utilities Commission</a:t>
            </a:r>
            <a:endParaRPr lang="en-US" sz="2000" b="1" dirty="0">
              <a:solidFill>
                <a:srgbClr val="3333FF"/>
              </a:solidFill>
            </a:endParaRPr>
          </a:p>
          <a:p>
            <a:pPr marL="342900" indent="-342900" algn="ctr">
              <a:lnSpc>
                <a:spcPct val="80000"/>
              </a:lnSpc>
              <a:spcBef>
                <a:spcPct val="20000"/>
              </a:spcBef>
              <a:spcAft>
                <a:spcPct val="25000"/>
              </a:spcAft>
            </a:pPr>
            <a:r>
              <a:rPr lang="en-US" sz="2000" b="1" dirty="0">
                <a:solidFill>
                  <a:schemeClr val="accent6">
                    <a:lumMod val="25000"/>
                  </a:schemeClr>
                </a:solidFill>
              </a:rPr>
              <a:t>August 28, 2014</a:t>
            </a:r>
          </a:p>
        </p:txBody>
      </p:sp>
      <p:pic>
        <p:nvPicPr>
          <p:cNvPr id="9" name="Picture 10" descr="PUC_ColorSeal_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923567"/>
            <a:ext cx="2362200" cy="235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26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CPUC Progress on Implementing NTSB and IRP Recommendations</a:t>
            </a:r>
          </a:p>
        </p:txBody>
      </p:sp>
      <p:sp>
        <p:nvSpPr>
          <p:cNvPr id="3" name="Content Placeholder 2"/>
          <p:cNvSpPr>
            <a:spLocks noGrp="1"/>
          </p:cNvSpPr>
          <p:nvPr>
            <p:ph idx="1"/>
          </p:nvPr>
        </p:nvSpPr>
        <p:spPr>
          <a:xfrm>
            <a:off x="457200" y="1828800"/>
            <a:ext cx="8153400" cy="4648200"/>
          </a:xfrm>
        </p:spPr>
        <p:txBody>
          <a:bodyPr/>
          <a:lstStyle/>
          <a:p>
            <a:r>
              <a:rPr lang="en-US" sz="1800" b="1" dirty="0"/>
              <a:t>National Transportation Safety Board (NTSB) Issued Five Safety Recommendations to the California Public Utilities Commission (CPUC):</a:t>
            </a:r>
          </a:p>
          <a:p>
            <a:pPr lvl="1"/>
            <a:r>
              <a:rPr lang="en-US" sz="1800" dirty="0"/>
              <a:t>1 recommendation has been “closed with acceptable action” by the NTSB on March 29, 2011</a:t>
            </a:r>
          </a:p>
          <a:p>
            <a:pPr lvl="1"/>
            <a:r>
              <a:rPr lang="en-US" sz="1800" dirty="0"/>
              <a:t>CPUC requested closure of two additional items on August 15, 2014</a:t>
            </a:r>
          </a:p>
          <a:p>
            <a:pPr lvl="1"/>
            <a:r>
              <a:rPr lang="en-US" sz="1800" dirty="0"/>
              <a:t>CPUC has taken action on two remaining NTSB recommendations</a:t>
            </a:r>
          </a:p>
          <a:p>
            <a:pPr marL="457200" lvl="1" indent="0">
              <a:buNone/>
            </a:pPr>
            <a:endParaRPr lang="en-US" sz="1800" dirty="0"/>
          </a:p>
          <a:p>
            <a:r>
              <a:rPr lang="en-US" sz="1800" b="1" dirty="0"/>
              <a:t>The Independent Review Panel (IRP) on San Bruno Pipeline Explosion Made 23 Recommendations to the CPUC:</a:t>
            </a:r>
          </a:p>
          <a:p>
            <a:pPr lvl="1"/>
            <a:r>
              <a:rPr lang="en-US" sz="1800" dirty="0"/>
              <a:t>CPUC has acted on all IRP recommendations</a:t>
            </a:r>
          </a:p>
          <a:p>
            <a:pPr lvl="1"/>
            <a:r>
              <a:rPr lang="en-US" sz="1800" dirty="0"/>
              <a:t>Many activities, such an making safety top priority at the CPUC, are continuous</a:t>
            </a:r>
          </a:p>
          <a:p>
            <a:pPr lvl="1"/>
            <a:r>
              <a:rPr lang="en-US" sz="1800" dirty="0"/>
              <a:t>One recommendation is pending completion (gas program management review)</a:t>
            </a:r>
          </a:p>
        </p:txBody>
      </p:sp>
    </p:spTree>
    <p:extLst>
      <p:ext uri="{BB962C8B-B14F-4D97-AF65-F5344CB8AC3E}">
        <p14:creationId xmlns:p14="http://schemas.microsoft.com/office/powerpoint/2010/main" val="271325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1699160" y="4724400"/>
            <a:ext cx="579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b="1" dirty="0">
              <a:solidFill>
                <a:srgbClr val="3333FF"/>
              </a:solidFill>
            </a:endParaRPr>
          </a:p>
        </p:txBody>
      </p:sp>
      <p:sp>
        <p:nvSpPr>
          <p:cNvPr id="2053" name="Rectangle 9"/>
          <p:cNvSpPr>
            <a:spLocks noChangeArrowheads="1"/>
          </p:cNvSpPr>
          <p:nvPr/>
        </p:nvSpPr>
        <p:spPr bwMode="auto">
          <a:xfrm>
            <a:off x="457200" y="6248400"/>
            <a:ext cx="304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4"/>
          <p:cNvSpPr>
            <a:spLocks noChangeArrowheads="1"/>
          </p:cNvSpPr>
          <p:nvPr/>
        </p:nvSpPr>
        <p:spPr bwMode="auto">
          <a:xfrm>
            <a:off x="609600" y="685800"/>
            <a:ext cx="792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dirty="0">
                <a:solidFill>
                  <a:srgbClr val="3333FF"/>
                </a:solidFill>
              </a:rPr>
              <a:t>NTSB Safety Recommendations</a:t>
            </a:r>
          </a:p>
        </p:txBody>
      </p:sp>
      <p:sp>
        <p:nvSpPr>
          <p:cNvPr id="7" name="Rectangle 4"/>
          <p:cNvSpPr>
            <a:spLocks noChangeArrowheads="1"/>
          </p:cNvSpPr>
          <p:nvPr/>
        </p:nvSpPr>
        <p:spPr bwMode="auto">
          <a:xfrm>
            <a:off x="1699160" y="4724400"/>
            <a:ext cx="579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b="1" dirty="0">
              <a:solidFill>
                <a:srgbClr val="3333FF"/>
              </a:solidFill>
            </a:endParaRPr>
          </a:p>
          <a:p>
            <a:pPr algn="ctr"/>
            <a:endParaRPr lang="en-US" sz="2800" b="1" dirty="0">
              <a:solidFill>
                <a:srgbClr val="3333FF"/>
              </a:solidFill>
            </a:endParaRPr>
          </a:p>
        </p:txBody>
      </p:sp>
      <p:sp>
        <p:nvSpPr>
          <p:cNvPr id="8" name="Rectangle 8"/>
          <p:cNvSpPr>
            <a:spLocks noChangeArrowheads="1"/>
          </p:cNvSpPr>
          <p:nvPr/>
        </p:nvSpPr>
        <p:spPr bwMode="auto">
          <a:xfrm>
            <a:off x="0" y="6057900"/>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spcAft>
                <a:spcPct val="25000"/>
              </a:spcAft>
            </a:pPr>
            <a:endParaRPr lang="en-US" sz="2000" b="1" dirty="0">
              <a:solidFill>
                <a:schemeClr val="accent6">
                  <a:lumMod val="25000"/>
                </a:schemeClr>
              </a:solidFill>
            </a:endParaRPr>
          </a:p>
        </p:txBody>
      </p:sp>
      <p:sp>
        <p:nvSpPr>
          <p:cNvPr id="2" name="Rectangle 1"/>
          <p:cNvSpPr/>
          <p:nvPr/>
        </p:nvSpPr>
        <p:spPr>
          <a:xfrm>
            <a:off x="787400" y="2133600"/>
            <a:ext cx="7696200" cy="2862322"/>
          </a:xfrm>
          <a:prstGeom prst="rect">
            <a:avLst/>
          </a:prstGeom>
        </p:spPr>
        <p:txBody>
          <a:bodyPr wrap="square">
            <a:spAutoFit/>
          </a:bodyPr>
          <a:lstStyle/>
          <a:p>
            <a:r>
              <a:rPr lang="en-US" b="1" u="sng" dirty="0"/>
              <a:t>NTSB Recommendation P-10-7</a:t>
            </a:r>
            <a:r>
              <a:rPr lang="en-US" b="1" dirty="0"/>
              <a:t> </a:t>
            </a:r>
          </a:p>
          <a:p>
            <a:r>
              <a:rPr lang="en-US" dirty="0"/>
              <a:t> </a:t>
            </a:r>
          </a:p>
          <a:p>
            <a:pPr algn="just"/>
            <a:r>
              <a:rPr lang="en-US" dirty="0"/>
              <a:t>Through appropriate and expeditious means, including posting on your website, immediately inform California intrastate natural gas transmission operators of the circumstances leading up to and the consequences of the September 9, 2010, pipeline rupture in San Bruno, California, and the National Transportation Safety Board’s urgent safety recommendations to Pacific Gas and Electric Company so that pipeline operators can proactively implement corrective measures as appropriate for their pipeline systems.</a:t>
            </a:r>
          </a:p>
        </p:txBody>
      </p:sp>
      <p:sp>
        <p:nvSpPr>
          <p:cNvPr id="4" name="TextBox 3"/>
          <p:cNvSpPr txBox="1"/>
          <p:nvPr/>
        </p:nvSpPr>
        <p:spPr>
          <a:xfrm>
            <a:off x="4876800" y="2145268"/>
            <a:ext cx="2270686" cy="369332"/>
          </a:xfrm>
          <a:prstGeom prst="rect">
            <a:avLst/>
          </a:prstGeom>
          <a:noFill/>
        </p:spPr>
        <p:txBody>
          <a:bodyPr wrap="none" rtlCol="0">
            <a:spAutoFit/>
          </a:bodyPr>
          <a:lstStyle/>
          <a:p>
            <a:r>
              <a:rPr lang="en-US" b="1" dirty="0">
                <a:solidFill>
                  <a:srgbClr val="38CA10"/>
                </a:solidFill>
              </a:rPr>
              <a:t>CLOSED 3.29.2011 </a:t>
            </a:r>
          </a:p>
        </p:txBody>
      </p:sp>
    </p:spTree>
    <p:extLst>
      <p:ext uri="{BB962C8B-B14F-4D97-AF65-F5344CB8AC3E}">
        <p14:creationId xmlns:p14="http://schemas.microsoft.com/office/powerpoint/2010/main" val="400009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90600"/>
          </a:xfrm>
        </p:spPr>
        <p:txBody>
          <a:bodyPr/>
          <a:lstStyle/>
          <a:p>
            <a:r>
              <a:rPr lang="en-US" sz="2800" dirty="0"/>
              <a:t>NTSB Safety Recommendations (Continued)</a:t>
            </a:r>
          </a:p>
        </p:txBody>
      </p:sp>
      <p:sp>
        <p:nvSpPr>
          <p:cNvPr id="5" name="Rectangle 4"/>
          <p:cNvSpPr/>
          <p:nvPr/>
        </p:nvSpPr>
        <p:spPr>
          <a:xfrm>
            <a:off x="457200" y="1620083"/>
            <a:ext cx="7848600" cy="4247317"/>
          </a:xfrm>
          <a:prstGeom prst="rect">
            <a:avLst/>
          </a:prstGeom>
        </p:spPr>
        <p:txBody>
          <a:bodyPr wrap="square">
            <a:spAutoFit/>
          </a:bodyPr>
          <a:lstStyle/>
          <a:p>
            <a:r>
              <a:rPr lang="en-US" b="1" u="sng" dirty="0"/>
              <a:t>NTSB Recommendation P-10-5</a:t>
            </a:r>
            <a:endParaRPr lang="en-US" b="1" dirty="0"/>
          </a:p>
          <a:p>
            <a:r>
              <a:rPr lang="en-US" dirty="0"/>
              <a:t> </a:t>
            </a:r>
          </a:p>
          <a:p>
            <a:pPr algn="just"/>
            <a:r>
              <a:rPr lang="en-US" dirty="0"/>
              <a:t>Develop an implementation schedule for the requirements of Safety Recommendation P-10-2 (Urgent) to Pacific Gas and Electric Company (PG&amp;E) and ensure, through adequate oversight, that PG&amp;E has aggressively and diligently searched documents and records relating to pipeline system components, such as pipe segments, valves, fittings, and weld seams, for PG&amp;E natural gas transmission lines in class 3 and class 4 locations and class 1 and class 2 high consequence area [HCA] that have not had a maximum allowable operating pressure [MAOP] established through prior hydrostatic testing as outlines in Safety Recommendation P-10-2 (Urgent) to PG&amp;E.  These records should be traceable, verifiable and complete; should meet your regulatory intent and requirements; and should have been considered in determining maximum allowable operating pressures for PG&amp;E pipelines.</a:t>
            </a:r>
          </a:p>
        </p:txBody>
      </p:sp>
      <p:sp>
        <p:nvSpPr>
          <p:cNvPr id="7" name="TextBox 6"/>
          <p:cNvSpPr txBox="1"/>
          <p:nvPr/>
        </p:nvSpPr>
        <p:spPr>
          <a:xfrm>
            <a:off x="4495800" y="1627266"/>
            <a:ext cx="3954993" cy="369332"/>
          </a:xfrm>
          <a:prstGeom prst="rect">
            <a:avLst/>
          </a:prstGeom>
          <a:noFill/>
        </p:spPr>
        <p:txBody>
          <a:bodyPr wrap="none" rtlCol="0">
            <a:spAutoFit/>
          </a:bodyPr>
          <a:lstStyle/>
          <a:p>
            <a:r>
              <a:rPr lang="en-US" b="1" dirty="0">
                <a:solidFill>
                  <a:srgbClr val="38CA10"/>
                </a:solidFill>
              </a:rPr>
              <a:t>CLOSURE REQUESTED 8.15.2014 </a:t>
            </a:r>
          </a:p>
        </p:txBody>
      </p:sp>
    </p:spTree>
    <p:extLst>
      <p:ext uri="{BB962C8B-B14F-4D97-AF65-F5344CB8AC3E}">
        <p14:creationId xmlns:p14="http://schemas.microsoft.com/office/powerpoint/2010/main" val="337388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sz="2800" dirty="0"/>
              <a:t>NTSB Safety Recommendations (Continued)</a:t>
            </a:r>
          </a:p>
        </p:txBody>
      </p:sp>
      <p:sp>
        <p:nvSpPr>
          <p:cNvPr id="5" name="Rectangle 4"/>
          <p:cNvSpPr/>
          <p:nvPr/>
        </p:nvSpPr>
        <p:spPr>
          <a:xfrm>
            <a:off x="609600" y="3886200"/>
            <a:ext cx="7620000" cy="2031325"/>
          </a:xfrm>
          <a:prstGeom prst="rect">
            <a:avLst/>
          </a:prstGeom>
        </p:spPr>
        <p:txBody>
          <a:bodyPr wrap="square">
            <a:spAutoFit/>
          </a:bodyPr>
          <a:lstStyle/>
          <a:p>
            <a:r>
              <a:rPr lang="en-US" b="1" u="sng" dirty="0"/>
              <a:t>NTSB Recommendation P-11-22</a:t>
            </a:r>
            <a:r>
              <a:rPr lang="en-US" b="1" dirty="0"/>
              <a:t> </a:t>
            </a:r>
          </a:p>
          <a:p>
            <a:r>
              <a:rPr lang="en-US" dirty="0"/>
              <a:t> </a:t>
            </a:r>
          </a:p>
          <a:p>
            <a:pPr algn="just"/>
            <a:r>
              <a:rPr lang="en-US" dirty="0"/>
              <a:t>With assistance from the Pipeline and Hazardous Materials Safety Administration (PHMSA), conduct a comprehensive audit of all aspects of Pacific Gas and Electric Company operations, including control room operations, emergency planning, record-keeping, performance-based risk and integrity management programs, and public awareness programs. </a:t>
            </a:r>
          </a:p>
        </p:txBody>
      </p:sp>
      <p:sp>
        <p:nvSpPr>
          <p:cNvPr id="6" name="Rectangle 5"/>
          <p:cNvSpPr/>
          <p:nvPr/>
        </p:nvSpPr>
        <p:spPr>
          <a:xfrm>
            <a:off x="647700" y="1752600"/>
            <a:ext cx="7658100" cy="1754326"/>
          </a:xfrm>
          <a:prstGeom prst="rect">
            <a:avLst/>
          </a:prstGeom>
        </p:spPr>
        <p:txBody>
          <a:bodyPr wrap="square">
            <a:spAutoFit/>
          </a:bodyPr>
          <a:lstStyle/>
          <a:p>
            <a:r>
              <a:rPr lang="en-US" b="1" u="sng" dirty="0"/>
              <a:t>NTSB Recommendation P-10-6</a:t>
            </a:r>
            <a:endParaRPr lang="en-US" b="1" dirty="0"/>
          </a:p>
          <a:p>
            <a:r>
              <a:rPr lang="en-US" dirty="0"/>
              <a:t> </a:t>
            </a:r>
          </a:p>
          <a:p>
            <a:pPr algn="just"/>
            <a:r>
              <a:rPr lang="en-US" dirty="0"/>
              <a:t>If such a document and records search cannot be satisfactorily completed, provide oversight to any spike and hydrostatic tests that Pacific Gas and Electric Company is required to perform according to Safety Recommendation P-10-4.</a:t>
            </a:r>
          </a:p>
        </p:txBody>
      </p:sp>
      <p:sp>
        <p:nvSpPr>
          <p:cNvPr id="7" name="TextBox 6"/>
          <p:cNvSpPr txBox="1"/>
          <p:nvPr/>
        </p:nvSpPr>
        <p:spPr>
          <a:xfrm>
            <a:off x="4533900" y="3886200"/>
            <a:ext cx="3954993" cy="369332"/>
          </a:xfrm>
          <a:prstGeom prst="rect">
            <a:avLst/>
          </a:prstGeom>
          <a:noFill/>
        </p:spPr>
        <p:txBody>
          <a:bodyPr wrap="none" rtlCol="0">
            <a:spAutoFit/>
          </a:bodyPr>
          <a:lstStyle/>
          <a:p>
            <a:r>
              <a:rPr lang="en-US" b="1" dirty="0">
                <a:solidFill>
                  <a:srgbClr val="38CA10"/>
                </a:solidFill>
              </a:rPr>
              <a:t>CLOSURE REQUESTED 8.15.2014 </a:t>
            </a:r>
          </a:p>
        </p:txBody>
      </p:sp>
      <p:sp>
        <p:nvSpPr>
          <p:cNvPr id="8" name="TextBox 7"/>
          <p:cNvSpPr txBox="1"/>
          <p:nvPr/>
        </p:nvSpPr>
        <p:spPr>
          <a:xfrm>
            <a:off x="4667250" y="1759466"/>
            <a:ext cx="1300356" cy="369332"/>
          </a:xfrm>
          <a:prstGeom prst="rect">
            <a:avLst/>
          </a:prstGeom>
          <a:noFill/>
        </p:spPr>
        <p:txBody>
          <a:bodyPr wrap="none" rtlCol="0">
            <a:spAutoFit/>
          </a:bodyPr>
          <a:lstStyle/>
          <a:p>
            <a:r>
              <a:rPr lang="en-US" b="1" dirty="0">
                <a:solidFill>
                  <a:srgbClr val="3333FF"/>
                </a:solidFill>
              </a:rPr>
              <a:t>ONGOING</a:t>
            </a:r>
          </a:p>
        </p:txBody>
      </p:sp>
    </p:spTree>
    <p:extLst>
      <p:ext uri="{BB962C8B-B14F-4D97-AF65-F5344CB8AC3E}">
        <p14:creationId xmlns:p14="http://schemas.microsoft.com/office/powerpoint/2010/main" val="350250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sz="2800" dirty="0"/>
              <a:t>NTSB Safety Recommendations (Continued)</a:t>
            </a:r>
          </a:p>
        </p:txBody>
      </p:sp>
      <p:sp>
        <p:nvSpPr>
          <p:cNvPr id="5" name="Rectangle 4"/>
          <p:cNvSpPr/>
          <p:nvPr/>
        </p:nvSpPr>
        <p:spPr>
          <a:xfrm>
            <a:off x="609600" y="2083475"/>
            <a:ext cx="7848600" cy="2031325"/>
          </a:xfrm>
          <a:prstGeom prst="rect">
            <a:avLst/>
          </a:prstGeom>
        </p:spPr>
        <p:txBody>
          <a:bodyPr wrap="square">
            <a:spAutoFit/>
          </a:bodyPr>
          <a:lstStyle/>
          <a:p>
            <a:r>
              <a:rPr lang="en-US" b="1" u="sng" dirty="0"/>
              <a:t>NTSB Recommendation P-11-23</a:t>
            </a:r>
            <a:r>
              <a:rPr lang="en-US" b="1" dirty="0"/>
              <a:t> </a:t>
            </a:r>
          </a:p>
          <a:p>
            <a:r>
              <a:rPr lang="en-US" dirty="0"/>
              <a:t> </a:t>
            </a:r>
          </a:p>
          <a:p>
            <a:pPr algn="just"/>
            <a:r>
              <a:rPr lang="en-US" dirty="0"/>
              <a:t>Require the Pacific Gas and Electric Company to correct all deficiencies identified as a result of the San Bruno, California, accident investigation, as well as any additional deficiencies identified through the comprehensive audit recommended in Safety Recommendation P-11-22., and verify that all corrective actions are completed. </a:t>
            </a:r>
          </a:p>
        </p:txBody>
      </p:sp>
      <p:sp>
        <p:nvSpPr>
          <p:cNvPr id="6" name="TextBox 5"/>
          <p:cNvSpPr txBox="1"/>
          <p:nvPr/>
        </p:nvSpPr>
        <p:spPr>
          <a:xfrm>
            <a:off x="6324600" y="2077641"/>
            <a:ext cx="1300356" cy="369332"/>
          </a:xfrm>
          <a:prstGeom prst="rect">
            <a:avLst/>
          </a:prstGeom>
          <a:noFill/>
        </p:spPr>
        <p:txBody>
          <a:bodyPr wrap="none" rtlCol="0">
            <a:spAutoFit/>
          </a:bodyPr>
          <a:lstStyle/>
          <a:p>
            <a:r>
              <a:rPr lang="en-US" b="1" dirty="0">
                <a:solidFill>
                  <a:srgbClr val="3333FF"/>
                </a:solidFill>
              </a:rPr>
              <a:t>ONGOING</a:t>
            </a:r>
          </a:p>
        </p:txBody>
      </p:sp>
    </p:spTree>
    <p:extLst>
      <p:ext uri="{BB962C8B-B14F-4D97-AF65-F5344CB8AC3E}">
        <p14:creationId xmlns:p14="http://schemas.microsoft.com/office/powerpoint/2010/main" val="389668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z="3200" dirty="0"/>
              <a:t>IRP Recommendations to the CPUC</a:t>
            </a:r>
          </a:p>
        </p:txBody>
      </p:sp>
      <p:sp>
        <p:nvSpPr>
          <p:cNvPr id="6" name="Rectangle 5"/>
          <p:cNvSpPr/>
          <p:nvPr/>
        </p:nvSpPr>
        <p:spPr>
          <a:xfrm>
            <a:off x="838200" y="2056686"/>
            <a:ext cx="7315200" cy="3416320"/>
          </a:xfrm>
          <a:prstGeom prst="rect">
            <a:avLst/>
          </a:prstGeom>
        </p:spPr>
        <p:txBody>
          <a:bodyPr wrap="square">
            <a:spAutoFit/>
          </a:bodyPr>
          <a:lstStyle/>
          <a:p>
            <a:pPr algn="just"/>
            <a:r>
              <a:rPr lang="en-US" b="1" dirty="0"/>
              <a:t>Review PG&amp;E’s Plan to Enhance Pipeline Safety and Perform Technical Oversight of PG&amp;E Program Implementation</a:t>
            </a:r>
          </a:p>
          <a:p>
            <a:endParaRPr lang="en-US" dirty="0"/>
          </a:p>
          <a:p>
            <a:pPr algn="just"/>
            <a:r>
              <a:rPr lang="en-US" b="1" dirty="0"/>
              <a:t>5.7.4.2</a:t>
            </a:r>
            <a:r>
              <a:rPr lang="en-US" dirty="0"/>
              <a:t> The CPUC or its designated consultant should review [PG&amp;E pipeline safety enhancement plan] and collaborate with PG&amp;E in the development of clear objectives, measures, and schedule.</a:t>
            </a:r>
          </a:p>
          <a:p>
            <a:pPr algn="just"/>
            <a:r>
              <a:rPr lang="en-US" b="1" dirty="0"/>
              <a:t>6.2.4.6</a:t>
            </a:r>
            <a:r>
              <a:rPr lang="en-US" dirty="0"/>
              <a:t> Retain independent industry experts in the near term to provide needed technical expertise as PG&amp;E proceeds with its hydrostatic testing program, in order to provide a high level of technical oversight and to assure the opportunity for legacy piping characterization through sampling is not lost in the rush to execute the program.</a:t>
            </a:r>
          </a:p>
        </p:txBody>
      </p:sp>
    </p:spTree>
    <p:extLst>
      <p:ext uri="{BB962C8B-B14F-4D97-AF65-F5344CB8AC3E}">
        <p14:creationId xmlns:p14="http://schemas.microsoft.com/office/powerpoint/2010/main" val="277152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0"/>
            <a:ext cx="8229600" cy="990600"/>
          </a:xfrm>
        </p:spPr>
        <p:txBody>
          <a:bodyPr/>
          <a:lstStyle/>
          <a:p>
            <a:pPr eaLnBrk="1" hangingPunct="1"/>
            <a:r>
              <a:rPr lang="en-US" sz="3600" dirty="0"/>
              <a:t>Safety and Emergency Information</a:t>
            </a:r>
          </a:p>
        </p:txBody>
      </p:sp>
      <p:sp>
        <p:nvSpPr>
          <p:cNvPr id="31747" name="Rectangle 3"/>
          <p:cNvSpPr>
            <a:spLocks noGrp="1" noChangeArrowheads="1"/>
          </p:cNvSpPr>
          <p:nvPr>
            <p:ph type="body" idx="1"/>
          </p:nvPr>
        </p:nvSpPr>
        <p:spPr>
          <a:xfrm>
            <a:off x="457200" y="1905000"/>
            <a:ext cx="8229600" cy="4068763"/>
          </a:xfrm>
        </p:spPr>
        <p:txBody>
          <a:bodyPr/>
          <a:lstStyle/>
          <a:p>
            <a:pPr eaLnBrk="1" hangingPunct="1"/>
            <a:r>
              <a:rPr lang="en-US" sz="1600" dirty="0"/>
              <a:t>The restrooms are located at the far end of the lobby outside of the security screening area.</a:t>
            </a:r>
          </a:p>
          <a:p>
            <a:pPr eaLnBrk="1" hangingPunct="1"/>
            <a:endParaRPr lang="en-US" sz="1600" dirty="0"/>
          </a:p>
          <a:p>
            <a:pPr eaLnBrk="1" hangingPunct="1"/>
            <a:r>
              <a:rPr lang="en-US" sz="1600" dirty="0"/>
              <a:t>In the event of an emergency, please calmly proceed out of the exits. There are four exits total. Two exits are in the rear and two exits are on either side of the public speakers area. </a:t>
            </a:r>
          </a:p>
          <a:p>
            <a:pPr eaLnBrk="1" hangingPunct="1"/>
            <a:endParaRPr lang="en-US" sz="1600" dirty="0"/>
          </a:p>
          <a:p>
            <a:pPr eaLnBrk="1" hangingPunct="1"/>
            <a:r>
              <a:rPr lang="en-US" sz="1600" dirty="0"/>
              <a:t>In the event of an emergency and the building needs to be evacuated, if you use the back exit, please head out through the courtyard and down the front stairs across McAllister.</a:t>
            </a:r>
          </a:p>
          <a:p>
            <a:pPr eaLnBrk="1" hangingPunct="1"/>
            <a:endParaRPr lang="en-US" sz="1600" dirty="0"/>
          </a:p>
          <a:p>
            <a:pPr eaLnBrk="1" hangingPunct="1"/>
            <a:r>
              <a:rPr lang="en-US" sz="1600" dirty="0"/>
              <a:t>If you use the side exits you will end up on Golden Gate Ave. Please proceed around the front of the building to Van Ness Ave and continue on down to the assembly point.</a:t>
            </a:r>
          </a:p>
          <a:p>
            <a:pPr eaLnBrk="1" hangingPunct="1"/>
            <a:endParaRPr lang="en-US" sz="1600" dirty="0"/>
          </a:p>
          <a:p>
            <a:pPr eaLnBrk="1" hangingPunct="1"/>
            <a:r>
              <a:rPr lang="en-US" sz="1600" dirty="0"/>
              <a:t>Our assembly point is between the War Memorial Building and the Opera Building (House) which is on Van Ness Ave, located between McAllister and Grove.  </a:t>
            </a:r>
          </a:p>
          <a:p>
            <a:pPr eaLnBrk="1" hangingPunct="1"/>
            <a:endParaRPr lang="en-US" sz="1600" dirty="0"/>
          </a:p>
        </p:txBody>
      </p:sp>
    </p:spTree>
    <p:extLst>
      <p:ext uri="{BB962C8B-B14F-4D97-AF65-F5344CB8AC3E}">
        <p14:creationId xmlns:p14="http://schemas.microsoft.com/office/powerpoint/2010/main" val="2761799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762000"/>
          </a:xfrm>
        </p:spPr>
        <p:txBody>
          <a:bodyPr/>
          <a:lstStyle/>
          <a:p>
            <a:r>
              <a:rPr lang="en-US" sz="3200" dirty="0"/>
              <a:t>IRP Recommendations to the CPUC (Continued)</a:t>
            </a:r>
          </a:p>
        </p:txBody>
      </p:sp>
      <p:sp>
        <p:nvSpPr>
          <p:cNvPr id="5" name="Rectangle 4"/>
          <p:cNvSpPr/>
          <p:nvPr/>
        </p:nvSpPr>
        <p:spPr>
          <a:xfrm>
            <a:off x="457200" y="1828800"/>
            <a:ext cx="8001000" cy="4247317"/>
          </a:xfrm>
          <a:prstGeom prst="rect">
            <a:avLst/>
          </a:prstGeom>
        </p:spPr>
        <p:txBody>
          <a:bodyPr wrap="square">
            <a:spAutoFit/>
          </a:bodyPr>
          <a:lstStyle/>
          <a:p>
            <a:pPr algn="just"/>
            <a:r>
              <a:rPr lang="en-US" b="1" dirty="0"/>
              <a:t>Elevate the Importance of Safety at the CPUC and Leverage Performance Based Regulatory Frameworks</a:t>
            </a:r>
          </a:p>
          <a:p>
            <a:pPr algn="just"/>
            <a:endParaRPr lang="en-US" dirty="0"/>
          </a:p>
          <a:p>
            <a:pPr algn="just"/>
            <a:r>
              <a:rPr lang="en-US" b="1" dirty="0"/>
              <a:t>6.5.3.1</a:t>
            </a:r>
            <a:r>
              <a:rPr lang="en-US" dirty="0"/>
              <a:t> Adopt as a formal goal, the commitment to move to performance-based regulatory oversight of utility pipeline safety and elevate the importance of the [gas safety program] in the organization.</a:t>
            </a:r>
          </a:p>
          <a:p>
            <a:pPr algn="just"/>
            <a:r>
              <a:rPr lang="en-US" b="1" dirty="0"/>
              <a:t>6.2.4.1</a:t>
            </a:r>
            <a:r>
              <a:rPr lang="en-US" dirty="0"/>
              <a:t> Adopt as a formal goal, the commitment to move to more performance-based regulatory oversight of utility pipeline safety.</a:t>
            </a:r>
          </a:p>
          <a:p>
            <a:pPr algn="just"/>
            <a:r>
              <a:rPr lang="en-US" b="1" dirty="0"/>
              <a:t>7.4.2</a:t>
            </a:r>
            <a:r>
              <a:rPr lang="en-US" dirty="0"/>
              <a:t> Upon thorough analysis of benchmark data, adopt performance standards for pipeline safety and reliability for PG&amp;E, including the possibility of rate incentives and penalties based on achievement of specified levels of performance.</a:t>
            </a:r>
          </a:p>
          <a:p>
            <a:pPr algn="just"/>
            <a:r>
              <a:rPr lang="en-US" b="1" dirty="0"/>
              <a:t>6.4.3.1</a:t>
            </a:r>
            <a:r>
              <a:rPr lang="en-US" dirty="0"/>
              <a:t> CPUC should consider seeking approval from the State Budget Director for an increase in gas utility user fees to implement performance-based regulatory oversight for all gas utilities.</a:t>
            </a:r>
          </a:p>
        </p:txBody>
      </p:sp>
    </p:spTree>
    <p:extLst>
      <p:ext uri="{BB962C8B-B14F-4D97-AF65-F5344CB8AC3E}">
        <p14:creationId xmlns:p14="http://schemas.microsoft.com/office/powerpoint/2010/main" val="3633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IRP Recommendations to the CPUC (Continued)</a:t>
            </a:r>
          </a:p>
        </p:txBody>
      </p:sp>
      <p:sp>
        <p:nvSpPr>
          <p:cNvPr id="5" name="Rectangle 4"/>
          <p:cNvSpPr/>
          <p:nvPr/>
        </p:nvSpPr>
        <p:spPr>
          <a:xfrm>
            <a:off x="444500" y="1790700"/>
            <a:ext cx="7924800" cy="3970318"/>
          </a:xfrm>
          <a:prstGeom prst="rect">
            <a:avLst/>
          </a:prstGeom>
        </p:spPr>
        <p:txBody>
          <a:bodyPr wrap="square">
            <a:spAutoFit/>
          </a:bodyPr>
          <a:lstStyle/>
          <a:p>
            <a:pPr algn="just"/>
            <a:r>
              <a:rPr lang="en-US" b="1" dirty="0"/>
              <a:t>Enhance Understanding of the Costs Associated with Pipeline Safety and Consider a more Proactive Role for the Safety Staff in Utility Rate Filings.</a:t>
            </a:r>
            <a:endParaRPr lang="en-US" dirty="0"/>
          </a:p>
          <a:p>
            <a:pPr algn="just"/>
            <a:endParaRPr lang="en-US" dirty="0"/>
          </a:p>
          <a:p>
            <a:pPr algn="just"/>
            <a:r>
              <a:rPr lang="en-US" b="1" dirty="0"/>
              <a:t>6.8.3.1</a:t>
            </a:r>
            <a:r>
              <a:rPr lang="en-US" dirty="0"/>
              <a:t> Consider a more proactive role for the safety staff in utility rate filings. Improve the interaction between the gas safety organization and the [Office] of Ratepayer Advocates of the CPUC so there is an enhanced understanding of the costs associated with pipeline safety.</a:t>
            </a:r>
          </a:p>
          <a:p>
            <a:pPr algn="just"/>
            <a:r>
              <a:rPr lang="en-US" b="1" dirty="0"/>
              <a:t>7.4.1</a:t>
            </a:r>
            <a:r>
              <a:rPr lang="en-US" dirty="0"/>
              <a:t> Improve the interaction between the gas safety organization and the [Office] of Ratepayer Advocates of the CPUC so that there is an enhanced understanding of the costs associated with pipeline safety. </a:t>
            </a:r>
          </a:p>
          <a:p>
            <a:pPr algn="just"/>
            <a:r>
              <a:rPr lang="en-US" b="1" dirty="0"/>
              <a:t>6.3.3.3</a:t>
            </a:r>
            <a:r>
              <a:rPr lang="en-US" dirty="0"/>
              <a:t> The CPUC should consider requiring the major regulated utilities operating in the State of California to submit the results of the independent integrity management audits as part of their respective rate case processes.</a:t>
            </a:r>
          </a:p>
        </p:txBody>
      </p:sp>
    </p:spTree>
    <p:extLst>
      <p:ext uri="{BB962C8B-B14F-4D97-AF65-F5344CB8AC3E}">
        <p14:creationId xmlns:p14="http://schemas.microsoft.com/office/powerpoint/2010/main" val="4176660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0"/>
            <a:ext cx="8229600" cy="990600"/>
          </a:xfrm>
        </p:spPr>
        <p:txBody>
          <a:bodyPr/>
          <a:lstStyle/>
          <a:p>
            <a:r>
              <a:rPr lang="en-US" sz="3200" dirty="0"/>
              <a:t>IRP Recommendations to the CPUC (Continued)</a:t>
            </a:r>
          </a:p>
        </p:txBody>
      </p:sp>
      <p:sp>
        <p:nvSpPr>
          <p:cNvPr id="5" name="Rectangle 4"/>
          <p:cNvSpPr/>
          <p:nvPr/>
        </p:nvSpPr>
        <p:spPr>
          <a:xfrm>
            <a:off x="685800" y="1905000"/>
            <a:ext cx="7772400" cy="3416320"/>
          </a:xfrm>
          <a:prstGeom prst="rect">
            <a:avLst/>
          </a:prstGeom>
        </p:spPr>
        <p:txBody>
          <a:bodyPr wrap="square">
            <a:spAutoFit/>
          </a:bodyPr>
          <a:lstStyle/>
          <a:p>
            <a:pPr algn="just"/>
            <a:r>
              <a:rPr lang="en-US" b="1" dirty="0"/>
              <a:t>Enhance Understanding of the Costs Associated with Pipeline Safety and Consider a more Proactive Role for the Safety Staff in Utility Rate Filings.</a:t>
            </a:r>
            <a:endParaRPr lang="en-US" dirty="0"/>
          </a:p>
          <a:p>
            <a:pPr algn="just"/>
            <a:endParaRPr lang="en-US" dirty="0"/>
          </a:p>
          <a:p>
            <a:pPr algn="just"/>
            <a:r>
              <a:rPr lang="en-US" b="1" dirty="0"/>
              <a:t>6.6.3.1</a:t>
            </a:r>
            <a:r>
              <a:rPr lang="en-US" dirty="0"/>
              <a:t> The CPUC should significantly upgrade its expertise in the analytical skills necessary for state-of-the-art quality risk management work. The CPUC should have an organizational structure for individuals doing this work such that they have an equal stature and access to management of the CPUC as those who deal with rate issues or legal or political issues. Although the CPUC’s role is to provide oversight of the operator’s compliance with federal and state codes, its role should not be to provide management of risk direction to the utilities.</a:t>
            </a:r>
          </a:p>
        </p:txBody>
      </p:sp>
    </p:spTree>
    <p:extLst>
      <p:ext uri="{BB962C8B-B14F-4D97-AF65-F5344CB8AC3E}">
        <p14:creationId xmlns:p14="http://schemas.microsoft.com/office/powerpoint/2010/main" val="2420903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z="3200" dirty="0"/>
              <a:t>IRP Recommendations to the CPUC (Continued)</a:t>
            </a:r>
          </a:p>
        </p:txBody>
      </p:sp>
      <p:sp>
        <p:nvSpPr>
          <p:cNvPr id="5" name="Rectangle 4"/>
          <p:cNvSpPr/>
          <p:nvPr/>
        </p:nvSpPr>
        <p:spPr>
          <a:xfrm>
            <a:off x="609600" y="1752600"/>
            <a:ext cx="8077200" cy="4247317"/>
          </a:xfrm>
          <a:prstGeom prst="rect">
            <a:avLst/>
          </a:prstGeom>
        </p:spPr>
        <p:txBody>
          <a:bodyPr wrap="square">
            <a:spAutoFit/>
          </a:bodyPr>
          <a:lstStyle/>
          <a:p>
            <a:pPr algn="just"/>
            <a:r>
              <a:rPr lang="en-US" b="1" dirty="0"/>
              <a:t>Implement Organizational Improvements to Increase Capabilities of the Gas Safety Program and Increase Staff Involvement in Industry Groups</a:t>
            </a:r>
            <a:endParaRPr lang="en-US" dirty="0"/>
          </a:p>
          <a:p>
            <a:pPr algn="just"/>
            <a:endParaRPr lang="en-US" dirty="0"/>
          </a:p>
          <a:p>
            <a:pPr algn="just"/>
            <a:r>
              <a:rPr lang="en-US" b="1" dirty="0"/>
              <a:t>6.3.3.4</a:t>
            </a:r>
            <a:r>
              <a:rPr lang="en-US" dirty="0"/>
              <a:t> The USRB is currently understaffed and will be further understaffed as new programs such as Distribution Integrity Management are added. This understaffing problem must be relieved by a combination of an enhanced recruitment and training program to attract and retain qualified engineers plus a framework of supplemental support by outside consultants.</a:t>
            </a:r>
          </a:p>
          <a:p>
            <a:pPr algn="just"/>
            <a:r>
              <a:rPr lang="en-US" b="1" dirty="0"/>
              <a:t>6.2.4.2</a:t>
            </a:r>
            <a:r>
              <a:rPr lang="en-US" dirty="0"/>
              <a:t> Greater involvement by staff in industry groups such as the Gas Piping Technical Committee (GPTC) will better enable the CPUC staff to keep abreast pipeline integrity management advancements from a technical, process, and regulatory perspective. In addition, the CPUC can, through such forums, gain insight for pipeline operators, utilities, service providers, and professional services firms, as well as other federal and state pipeline safety professionals.</a:t>
            </a:r>
          </a:p>
        </p:txBody>
      </p:sp>
    </p:spTree>
    <p:extLst>
      <p:ext uri="{BB962C8B-B14F-4D97-AF65-F5344CB8AC3E}">
        <p14:creationId xmlns:p14="http://schemas.microsoft.com/office/powerpoint/2010/main" val="1548953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z="3200" dirty="0"/>
              <a:t>IRP Recommendations to the CPUC (Continued)</a:t>
            </a:r>
          </a:p>
        </p:txBody>
      </p:sp>
      <p:sp>
        <p:nvSpPr>
          <p:cNvPr id="5" name="Rectangle 4"/>
          <p:cNvSpPr/>
          <p:nvPr/>
        </p:nvSpPr>
        <p:spPr>
          <a:xfrm>
            <a:off x="609600" y="1981200"/>
            <a:ext cx="8077200" cy="2308324"/>
          </a:xfrm>
          <a:prstGeom prst="rect">
            <a:avLst/>
          </a:prstGeom>
        </p:spPr>
        <p:txBody>
          <a:bodyPr wrap="square">
            <a:spAutoFit/>
          </a:bodyPr>
          <a:lstStyle/>
          <a:p>
            <a:pPr algn="just"/>
            <a:r>
              <a:rPr lang="en-US" b="1" dirty="0"/>
              <a:t>Implement Organizational Improvements to Increase Capabilities of the Gas Safety Program and Increase Staff Involvement in Industry Groups</a:t>
            </a:r>
            <a:endParaRPr lang="en-US" dirty="0"/>
          </a:p>
          <a:p>
            <a:pPr algn="just"/>
            <a:endParaRPr lang="en-US" dirty="0"/>
          </a:p>
          <a:p>
            <a:pPr algn="just"/>
            <a:r>
              <a:rPr lang="en-US" b="1" dirty="0"/>
              <a:t>6.2.4.4</a:t>
            </a:r>
            <a:r>
              <a:rPr lang="en-US" dirty="0"/>
              <a:t> Undertake an independent management audit of the USRB organization, including a staffing and skills assessment, to determine the future training requirements and technical qualifications to provide effective risk-based regulatory oversight of pipeline safety and integrity management, focused on outcomes rather than process.</a:t>
            </a:r>
          </a:p>
        </p:txBody>
      </p:sp>
    </p:spTree>
    <p:extLst>
      <p:ext uri="{BB962C8B-B14F-4D97-AF65-F5344CB8AC3E}">
        <p14:creationId xmlns:p14="http://schemas.microsoft.com/office/powerpoint/2010/main" val="1503764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z="3200" dirty="0"/>
              <a:t>IRP Recommendations to the CPUC (Continued)</a:t>
            </a:r>
          </a:p>
        </p:txBody>
      </p:sp>
      <p:sp>
        <p:nvSpPr>
          <p:cNvPr id="3" name="Rectangle 2"/>
          <p:cNvSpPr/>
          <p:nvPr/>
        </p:nvSpPr>
        <p:spPr>
          <a:xfrm>
            <a:off x="533400" y="1828800"/>
            <a:ext cx="8229600" cy="3970318"/>
          </a:xfrm>
          <a:prstGeom prst="rect">
            <a:avLst/>
          </a:prstGeom>
        </p:spPr>
        <p:txBody>
          <a:bodyPr wrap="square">
            <a:spAutoFit/>
          </a:bodyPr>
          <a:lstStyle/>
          <a:p>
            <a:r>
              <a:rPr lang="en-US" b="1" dirty="0"/>
              <a:t>Augment Gas Safety Auditing Practices and work with the Legislature to change gas safety program requirements</a:t>
            </a:r>
            <a:endParaRPr lang="en-US" dirty="0"/>
          </a:p>
          <a:p>
            <a:endParaRPr lang="en-US" dirty="0"/>
          </a:p>
          <a:p>
            <a:r>
              <a:rPr lang="en-US" b="1" dirty="0"/>
              <a:t>6.3.3.5 </a:t>
            </a:r>
            <a:r>
              <a:rPr lang="en-US" dirty="0"/>
              <a:t>USRB should augment its current use of vertical audits that focus on specific regulatory requirements such as leak records or emergency response plans.</a:t>
            </a:r>
          </a:p>
          <a:p>
            <a:r>
              <a:rPr lang="en-US" b="1" dirty="0"/>
              <a:t>6.3.3.6</a:t>
            </a:r>
            <a:r>
              <a:rPr lang="en-US" dirty="0"/>
              <a:t> To raise the profile of the audits among all the stakeholders, add the following requirements to the safety and pipeline integrity audits of the utilities that includes the following features: (1) posting of audit findings and company responses on the CPUC’s website; (2) use of a “plain English” standard to be applied for both staff and operators in the development of their findings and responses, respectively; and (3) a certification by senior management of the operator that parallels that certifications now required of corporate financial statements pursuant to Sarbanes-Oxley.</a:t>
            </a:r>
          </a:p>
        </p:txBody>
      </p:sp>
    </p:spTree>
    <p:extLst>
      <p:ext uri="{BB962C8B-B14F-4D97-AF65-F5344CB8AC3E}">
        <p14:creationId xmlns:p14="http://schemas.microsoft.com/office/powerpoint/2010/main" val="296376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sz="3200" dirty="0"/>
              <a:t>IRP Recommendations to the CPUC (Continued)</a:t>
            </a:r>
          </a:p>
        </p:txBody>
      </p:sp>
      <p:sp>
        <p:nvSpPr>
          <p:cNvPr id="3" name="Rectangle 2"/>
          <p:cNvSpPr/>
          <p:nvPr/>
        </p:nvSpPr>
        <p:spPr>
          <a:xfrm>
            <a:off x="533400" y="1828800"/>
            <a:ext cx="8229600" cy="3139321"/>
          </a:xfrm>
          <a:prstGeom prst="rect">
            <a:avLst/>
          </a:prstGeom>
        </p:spPr>
        <p:txBody>
          <a:bodyPr wrap="square">
            <a:spAutoFit/>
          </a:bodyPr>
          <a:lstStyle/>
          <a:p>
            <a:r>
              <a:rPr lang="en-US" b="1" dirty="0"/>
              <a:t>Augment gas safety auditing practices and work with the legislature to Change Gas Safety Program Requirements</a:t>
            </a:r>
            <a:endParaRPr lang="en-US" dirty="0"/>
          </a:p>
          <a:p>
            <a:endParaRPr lang="en-US" dirty="0"/>
          </a:p>
          <a:p>
            <a:r>
              <a:rPr lang="en-US" b="1" dirty="0"/>
              <a:t>6.3.3.2</a:t>
            </a:r>
            <a:r>
              <a:rPr lang="en-US" dirty="0"/>
              <a:t> Request the California General Assembly to enact legislation that would replace the mandatory minimum five year audit requirements for mobile home parks and small propane systems with a risk-based regime that would provide the [GSRB] with needed flexibility in how it allocates inspection resources.</a:t>
            </a:r>
          </a:p>
          <a:p>
            <a:r>
              <a:rPr lang="en-US" b="1" dirty="0"/>
              <a:t>6.4.3.2</a:t>
            </a:r>
            <a:r>
              <a:rPr lang="en-US" dirty="0"/>
              <a:t> Request the California legislature pass legislation that would replace the mandatory minimum five-year audit requirements with a risk-based regime that would provide the [GSRB] with the needed flexibility in how it allocates inspection resources.</a:t>
            </a:r>
          </a:p>
        </p:txBody>
      </p:sp>
    </p:spTree>
    <p:extLst>
      <p:ext uri="{BB962C8B-B14F-4D97-AF65-F5344CB8AC3E}">
        <p14:creationId xmlns:p14="http://schemas.microsoft.com/office/powerpoint/2010/main" val="1191465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sz="3200" dirty="0"/>
              <a:t>IRP Recommendations to the CPUC (Continued)</a:t>
            </a:r>
          </a:p>
        </p:txBody>
      </p:sp>
      <p:sp>
        <p:nvSpPr>
          <p:cNvPr id="5" name="Rectangle 4"/>
          <p:cNvSpPr/>
          <p:nvPr/>
        </p:nvSpPr>
        <p:spPr>
          <a:xfrm>
            <a:off x="838200" y="1828800"/>
            <a:ext cx="7467600" cy="3970318"/>
          </a:xfrm>
          <a:prstGeom prst="rect">
            <a:avLst/>
          </a:prstGeom>
        </p:spPr>
        <p:txBody>
          <a:bodyPr wrap="square">
            <a:spAutoFit/>
          </a:bodyPr>
          <a:lstStyle/>
          <a:p>
            <a:r>
              <a:rPr lang="en-US" b="1" dirty="0"/>
              <a:t>Expand CPUC Staff Expertise in Pipeline Integrity Management and Initiate Audits of Utility Programs</a:t>
            </a:r>
          </a:p>
          <a:p>
            <a:endParaRPr lang="en-US" dirty="0"/>
          </a:p>
          <a:p>
            <a:r>
              <a:rPr lang="en-US" b="1" dirty="0"/>
              <a:t>6.2.4.3</a:t>
            </a:r>
            <a:r>
              <a:rPr lang="en-US" dirty="0"/>
              <a:t> The CPUC should further divide gas auditing groups to create integrity management specialists.</a:t>
            </a:r>
          </a:p>
          <a:p>
            <a:r>
              <a:rPr lang="en-US" b="1" dirty="0"/>
              <a:t>6.2.4.5 </a:t>
            </a:r>
            <a:r>
              <a:rPr lang="en-US" dirty="0"/>
              <a:t>Provide USRB staff with additional integrity management training.</a:t>
            </a:r>
          </a:p>
          <a:p>
            <a:r>
              <a:rPr lang="en-US" b="1" dirty="0"/>
              <a:t>6.3.3.1</a:t>
            </a:r>
            <a:r>
              <a:rPr lang="en-US" dirty="0"/>
              <a:t> The CPUC should develop a plan and scope for future annual California utility initiated independent integrity management program audits. The results of these audits should be used to provide a basis for future CPUC performance based audits on a three-year basis.</a:t>
            </a:r>
          </a:p>
          <a:p>
            <a:r>
              <a:rPr lang="en-US" b="1" dirty="0"/>
              <a:t>6.5.3.2</a:t>
            </a:r>
            <a:r>
              <a:rPr lang="en-US" dirty="0"/>
              <a:t> Develop a holistic approach to identifying pipeline segments for integrity management audits based on intrastate pipeline risk as opposed to simply auditing each operator’s pipeline.</a:t>
            </a:r>
          </a:p>
        </p:txBody>
      </p:sp>
    </p:spTree>
    <p:extLst>
      <p:ext uri="{BB962C8B-B14F-4D97-AF65-F5344CB8AC3E}">
        <p14:creationId xmlns:p14="http://schemas.microsoft.com/office/powerpoint/2010/main" val="1017276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z="3200" dirty="0"/>
              <a:t>IRP Recommendations to the CPUC (Continued)</a:t>
            </a:r>
          </a:p>
        </p:txBody>
      </p:sp>
      <p:sp>
        <p:nvSpPr>
          <p:cNvPr id="5" name="Rectangle 4"/>
          <p:cNvSpPr/>
          <p:nvPr/>
        </p:nvSpPr>
        <p:spPr>
          <a:xfrm>
            <a:off x="546100" y="1981200"/>
            <a:ext cx="7848600" cy="3139321"/>
          </a:xfrm>
          <a:prstGeom prst="rect">
            <a:avLst/>
          </a:prstGeom>
        </p:spPr>
        <p:txBody>
          <a:bodyPr wrap="square">
            <a:spAutoFit/>
          </a:bodyPr>
          <a:lstStyle/>
          <a:p>
            <a:pPr algn="just"/>
            <a:r>
              <a:rPr lang="en-US" b="1" dirty="0"/>
              <a:t>Provide CPUC Staff with Additional Enforcement Tools for Ensuring Pipeline Safety that are Modeled on Industry Best Practices </a:t>
            </a:r>
          </a:p>
          <a:p>
            <a:pPr algn="just"/>
            <a:endParaRPr lang="en-US" dirty="0"/>
          </a:p>
          <a:p>
            <a:pPr algn="just"/>
            <a:r>
              <a:rPr lang="en-US" b="1" dirty="0"/>
              <a:t>6.7.3.1</a:t>
            </a:r>
            <a:r>
              <a:rPr lang="en-US" dirty="0"/>
              <a:t> The CPUC should seek to align its pipeline enforcement authority with that of the State Fire Marshal’s by providing the USRB staff with additional enforcement tools modeled on those of the OSFM and the best from other states.</a:t>
            </a:r>
          </a:p>
          <a:p>
            <a:pPr algn="just"/>
            <a:r>
              <a:rPr lang="en-US" b="1" dirty="0"/>
              <a:t>6.8.3.2</a:t>
            </a:r>
            <a:r>
              <a:rPr lang="en-US" dirty="0"/>
              <a:t> Consider, as appropriate, transferring the USRB gas safety staff to the OSFM and with them the responsibility for inspection of gas operator safety and integrity management programs as required by federal and state gas pipeline safety regulations.</a:t>
            </a:r>
          </a:p>
        </p:txBody>
      </p:sp>
    </p:spTree>
    <p:extLst>
      <p:ext uri="{BB962C8B-B14F-4D97-AF65-F5344CB8AC3E}">
        <p14:creationId xmlns:p14="http://schemas.microsoft.com/office/powerpoint/2010/main" val="303092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36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52400" y="2743200"/>
            <a:ext cx="8839200" cy="1981200"/>
          </a:xfrm>
        </p:spPr>
        <p:txBody>
          <a:bodyPr/>
          <a:lstStyle/>
          <a:p>
            <a:pPr marL="0" indent="0" eaLnBrk="1" hangingPunct="1">
              <a:lnSpc>
                <a:spcPct val="90000"/>
              </a:lnSpc>
              <a:buFontTx/>
              <a:buNone/>
            </a:pPr>
            <a:r>
              <a:rPr lang="en-US" sz="2800" b="1" dirty="0"/>
              <a:t>Item #47 [13217] </a:t>
            </a:r>
          </a:p>
          <a:p>
            <a:pPr marL="0" indent="0" eaLnBrk="1" hangingPunct="1">
              <a:lnSpc>
                <a:spcPct val="90000"/>
              </a:lnSpc>
              <a:buFontTx/>
              <a:buNone/>
            </a:pPr>
            <a:endParaRPr lang="en-US" sz="2800" b="1" dirty="0"/>
          </a:p>
          <a:p>
            <a:pPr marL="0" indent="0" eaLnBrk="1" hangingPunct="1">
              <a:lnSpc>
                <a:spcPct val="90000"/>
              </a:lnSpc>
              <a:buFontTx/>
              <a:buNone/>
            </a:pPr>
            <a:r>
              <a:rPr lang="en-US" sz="2800" b="1" dirty="0"/>
              <a:t>Report and Discussion by Safety and Enforcement Division on Recent Safety Program Activities </a:t>
            </a:r>
          </a:p>
          <a:p>
            <a:pPr marL="0" indent="0" eaLnBrk="1" hangingPunct="1">
              <a:lnSpc>
                <a:spcPct val="90000"/>
              </a:lnSpc>
              <a:buFontTx/>
              <a:buNone/>
            </a:pPr>
            <a:r>
              <a:rPr lang="en-US" sz="2800" b="1" dirty="0"/>
              <a:t>------------------------------------------------------------------------</a:t>
            </a:r>
          </a:p>
          <a:p>
            <a:pPr marL="0" indent="0" eaLnBrk="1" hangingPunct="1">
              <a:lnSpc>
                <a:spcPct val="90000"/>
              </a:lnSpc>
              <a:buFontTx/>
              <a:buNone/>
            </a:pPr>
            <a:endParaRPr lang="en-US" sz="28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3505200"/>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414191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19459" name="Rectangle 3"/>
          <p:cNvSpPr>
            <a:spLocks noGrp="1" noChangeArrowheads="1"/>
          </p:cNvSpPr>
          <p:nvPr>
            <p:ph type="subTitle" idx="1"/>
          </p:nvPr>
        </p:nvSpPr>
        <p:spPr>
          <a:xfrm>
            <a:off x="304800" y="1600200"/>
            <a:ext cx="8382000" cy="4114800"/>
          </a:xfrm>
        </p:spPr>
        <p:txBody>
          <a:bodyPr/>
          <a:lstStyle/>
          <a:p>
            <a:pPr algn="l" eaLnBrk="1" hangingPunct="1">
              <a:lnSpc>
                <a:spcPct val="95000"/>
              </a:lnSpc>
              <a:buFontTx/>
              <a:buChar char="•"/>
            </a:pPr>
            <a:r>
              <a:rPr lang="en-US" sz="16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600" dirty="0"/>
          </a:p>
          <a:p>
            <a:pPr algn="l" eaLnBrk="1" hangingPunct="1">
              <a:lnSpc>
                <a:spcPct val="95000"/>
              </a:lnSpc>
              <a:buFontTx/>
              <a:buChar char="•"/>
            </a:pPr>
            <a:r>
              <a:rPr lang="en-US" sz="1600" dirty="0"/>
              <a:t> Once called, each speaker has up to 3 minutes at the discretion of the Commission President, depending on the number of speakers the time limit may be reduced to 1 minute.</a:t>
            </a:r>
          </a:p>
          <a:p>
            <a:pPr algn="l" eaLnBrk="1" hangingPunct="1">
              <a:lnSpc>
                <a:spcPct val="95000"/>
              </a:lnSpc>
              <a:buFontTx/>
              <a:buChar char="•"/>
            </a:pPr>
            <a:endParaRPr lang="en-US" sz="1600" dirty="0"/>
          </a:p>
          <a:p>
            <a:pPr algn="l" eaLnBrk="1" hangingPunct="1">
              <a:lnSpc>
                <a:spcPct val="80000"/>
              </a:lnSpc>
              <a:buFontTx/>
              <a:buChar char="•"/>
            </a:pPr>
            <a:r>
              <a:rPr lang="en-US" sz="1600" dirty="0"/>
              <a:t> A sign will be posted when 1 minute remains.</a:t>
            </a:r>
            <a:br>
              <a:rPr lang="en-US" sz="1600" dirty="0"/>
            </a:br>
            <a:endParaRPr lang="en-US" sz="1600" dirty="0"/>
          </a:p>
          <a:p>
            <a:pPr algn="l" eaLnBrk="1" hangingPunct="1">
              <a:lnSpc>
                <a:spcPct val="80000"/>
              </a:lnSpc>
              <a:buFontTx/>
              <a:buChar char="•"/>
            </a:pPr>
            <a:r>
              <a:rPr lang="en-US" sz="1600" dirty="0"/>
              <a:t> A bell will ring when time has expired.</a:t>
            </a:r>
          </a:p>
          <a:p>
            <a:pPr algn="l" eaLnBrk="1" hangingPunct="1">
              <a:lnSpc>
                <a:spcPct val="80000"/>
              </a:lnSpc>
              <a:buFontTx/>
              <a:buChar char="•"/>
            </a:pPr>
            <a:endParaRPr lang="en-US" sz="1600" dirty="0"/>
          </a:p>
          <a:p>
            <a:pPr algn="l" eaLnBrk="1" hangingPunct="1">
              <a:lnSpc>
                <a:spcPct val="80000"/>
              </a:lnSpc>
              <a:buFontTx/>
              <a:buChar char="•"/>
            </a:pPr>
            <a:r>
              <a:rPr lang="en-US" sz="16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80000"/>
              </a:lnSpc>
              <a:buFontTx/>
              <a:buChar char="•"/>
            </a:pPr>
            <a:endParaRPr lang="en-US" sz="1600" dirty="0"/>
          </a:p>
          <a:p>
            <a:pPr algn="l" eaLnBrk="1" hangingPunct="1">
              <a:lnSpc>
                <a:spcPct val="90000"/>
              </a:lnSpc>
              <a:buFont typeface="Wingdings" pitchFamily="2" charset="2"/>
              <a:buNone/>
            </a:pPr>
            <a:r>
              <a:rPr lang="en-US" sz="1600" b="1" dirty="0"/>
              <a:t>The following items are NOT subject to Public Comment:</a:t>
            </a:r>
            <a:endParaRPr lang="en-US" sz="1600" dirty="0"/>
          </a:p>
          <a:p>
            <a:pPr lvl="1" algn="l" eaLnBrk="1" hangingPunct="1">
              <a:lnSpc>
                <a:spcPct val="90000"/>
              </a:lnSpc>
              <a:buFont typeface="Wingdings" pitchFamily="2" charset="2"/>
              <a:buChar char="Ø"/>
            </a:pPr>
            <a:r>
              <a:rPr lang="en-US" sz="1600" dirty="0"/>
              <a:t>Items: 9, 27, and 32.</a:t>
            </a:r>
          </a:p>
          <a:p>
            <a:pPr lvl="1" algn="l" eaLnBrk="1" hangingPunct="1">
              <a:lnSpc>
                <a:spcPct val="90000"/>
              </a:lnSpc>
              <a:buFont typeface="Wingdings" pitchFamily="2" charset="2"/>
              <a:buChar char="Ø"/>
            </a:pPr>
            <a:r>
              <a:rPr lang="en-US" sz="1600" dirty="0"/>
              <a:t>All items on the Closed Session Agenda</a:t>
            </a:r>
          </a:p>
          <a:p>
            <a:pPr lvl="1" algn="l" eaLnBrk="1" hangingPunct="1">
              <a:lnSpc>
                <a:spcPct val="90000"/>
              </a:lnSpc>
              <a:buFont typeface="Wingdings" pitchFamily="2" charset="2"/>
              <a:buChar char="Ø"/>
            </a:pPr>
            <a:endParaRPr lang="en-US" sz="1600" dirty="0"/>
          </a:p>
        </p:txBody>
      </p:sp>
      <p:pic>
        <p:nvPicPr>
          <p:cNvPr id="19460"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618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38200"/>
            <a:ext cx="9144000" cy="838200"/>
          </a:xfrm>
        </p:spPr>
        <p:txBody>
          <a:bodyPr/>
          <a:lstStyle/>
          <a:p>
            <a:pPr eaLnBrk="1" hangingPunct="1"/>
            <a:r>
              <a:rPr lang="en-US" sz="3000" dirty="0">
                <a:solidFill>
                  <a:srgbClr val="3333FF"/>
                </a:solidFill>
              </a:rPr>
              <a:t>Management Reports</a:t>
            </a:r>
          </a:p>
        </p:txBody>
      </p:sp>
      <p:pic>
        <p:nvPicPr>
          <p:cNvPr id="37891" name="Picture 3" descr="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6292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734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219200"/>
            <a:ext cx="9144000" cy="838200"/>
          </a:xfrm>
        </p:spPr>
        <p:txBody>
          <a:bodyPr/>
          <a:lstStyle/>
          <a:p>
            <a:pPr eaLnBrk="1" hangingPunct="1"/>
            <a:r>
              <a:rPr lang="en-US" sz="3600" dirty="0">
                <a:solidFill>
                  <a:srgbClr val="3333FF"/>
                </a:solidFill>
              </a:rPr>
              <a:t>The CPUC Thanks You</a:t>
            </a:r>
            <a:br>
              <a:rPr lang="en-US" sz="3600" dirty="0">
                <a:solidFill>
                  <a:srgbClr val="3333FF"/>
                </a:solidFill>
              </a:rPr>
            </a:br>
            <a:r>
              <a:rPr lang="en-US" sz="3600" dirty="0">
                <a:solidFill>
                  <a:srgbClr val="3333FF"/>
                </a:solidFill>
              </a:rPr>
              <a:t>For Attending Today’s Meeting</a:t>
            </a:r>
          </a:p>
        </p:txBody>
      </p:sp>
      <p:sp>
        <p:nvSpPr>
          <p:cNvPr id="43011" name="Text Box 3"/>
          <p:cNvSpPr txBox="1">
            <a:spLocks noChangeArrowheads="1"/>
          </p:cNvSpPr>
          <p:nvPr/>
        </p:nvSpPr>
        <p:spPr bwMode="auto">
          <a:xfrm>
            <a:off x="762000" y="2438400"/>
            <a:ext cx="78486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000000"/>
                </a:solidFill>
              </a:rPr>
              <a:t>The Public Meeting is adjourned.</a:t>
            </a:r>
          </a:p>
          <a:p>
            <a:pPr algn="ctr" eaLnBrk="1" fontAlgn="base" hangingPunct="1">
              <a:spcBef>
                <a:spcPct val="0"/>
              </a:spcBef>
              <a:spcAft>
                <a:spcPct val="0"/>
              </a:spcAft>
            </a:pPr>
            <a:endParaRPr lang="en-US" sz="3200" dirty="0">
              <a:solidFill>
                <a:srgbClr val="000000"/>
              </a:solidFill>
            </a:endParaRPr>
          </a:p>
          <a:p>
            <a:pPr algn="ctr" eaLnBrk="1" fontAlgn="base" hangingPunct="1">
              <a:spcBef>
                <a:spcPct val="0"/>
              </a:spcBef>
              <a:spcAft>
                <a:spcPct val="0"/>
              </a:spcAft>
            </a:pPr>
            <a:r>
              <a:rPr lang="en-US" sz="2400" dirty="0">
                <a:solidFill>
                  <a:srgbClr val="000000"/>
                </a:solidFill>
              </a:rPr>
              <a:t>The next Public Meeting will be:</a:t>
            </a:r>
          </a:p>
          <a:p>
            <a:pPr algn="ctr" eaLnBrk="1" fontAlgn="base" hangingPunct="1">
              <a:spcBef>
                <a:spcPct val="0"/>
              </a:spcBef>
              <a:spcAft>
                <a:spcPct val="0"/>
              </a:spcAft>
            </a:pPr>
            <a:endParaRPr lang="en-US" sz="3200" dirty="0">
              <a:solidFill>
                <a:srgbClr val="000000"/>
              </a:solidFill>
            </a:endParaRPr>
          </a:p>
          <a:p>
            <a:pPr algn="ctr" eaLnBrk="1" fontAlgn="base" hangingPunct="1">
              <a:spcBef>
                <a:spcPct val="0"/>
              </a:spcBef>
              <a:spcAft>
                <a:spcPct val="0"/>
              </a:spcAft>
            </a:pPr>
            <a:r>
              <a:rPr lang="en-US" sz="3600">
                <a:solidFill>
                  <a:srgbClr val="000000"/>
                </a:solidFill>
              </a:rPr>
              <a:t>September 11, </a:t>
            </a:r>
            <a:r>
              <a:rPr lang="en-US" sz="3600" dirty="0">
                <a:solidFill>
                  <a:srgbClr val="000000"/>
                </a:solidFill>
              </a:rPr>
              <a:t>2014, at 9:30 a.m.</a:t>
            </a:r>
          </a:p>
          <a:p>
            <a:pPr algn="ctr" eaLnBrk="1" fontAlgn="base" hangingPunct="1">
              <a:spcBef>
                <a:spcPct val="0"/>
              </a:spcBef>
              <a:spcAft>
                <a:spcPct val="0"/>
              </a:spcAft>
            </a:pPr>
            <a:r>
              <a:rPr lang="en-US" sz="3600" dirty="0">
                <a:solidFill>
                  <a:srgbClr val="000000"/>
                </a:solidFill>
              </a:rPr>
              <a:t>in San Francisco, CA</a:t>
            </a:r>
            <a:endParaRPr lang="en-US" sz="3600" b="0" dirty="0">
              <a:solidFill>
                <a:srgbClr val="000000"/>
              </a:solidFill>
            </a:endParaRPr>
          </a:p>
        </p:txBody>
      </p:sp>
      <p:pic>
        <p:nvPicPr>
          <p:cNvPr id="43012" name="Picture 4" descr="MMj02839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76800"/>
            <a:ext cx="18288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14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20483" name="Rectangle 3"/>
          <p:cNvSpPr>
            <a:spLocks noGrp="1" noChangeArrowheads="1"/>
          </p:cNvSpPr>
          <p:nvPr>
            <p:ph type="subTitle" idx="1"/>
          </p:nvPr>
        </p:nvSpPr>
        <p:spPr>
          <a:xfrm>
            <a:off x="304800" y="1600200"/>
            <a:ext cx="8382000" cy="4114800"/>
          </a:xfrm>
        </p:spPr>
        <p:txBody>
          <a:bodyPr/>
          <a:lstStyle/>
          <a:p>
            <a:pPr algn="l" eaLnBrk="1" hangingPunct="1">
              <a:lnSpc>
                <a:spcPct val="95000"/>
              </a:lnSpc>
              <a:buFontTx/>
              <a:buChar char="•"/>
            </a:pPr>
            <a:r>
              <a:rPr lang="en-US" sz="16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600" dirty="0"/>
          </a:p>
          <a:p>
            <a:pPr algn="l" eaLnBrk="1" hangingPunct="1">
              <a:lnSpc>
                <a:spcPct val="95000"/>
              </a:lnSpc>
              <a:buFontTx/>
              <a:buChar char="•"/>
            </a:pPr>
            <a:r>
              <a:rPr lang="en-US" sz="1600" dirty="0"/>
              <a:t> Once called, each speaker has up to 2 minutes to address the Commission.</a:t>
            </a:r>
          </a:p>
          <a:p>
            <a:pPr algn="l" eaLnBrk="1" hangingPunct="1">
              <a:lnSpc>
                <a:spcPct val="95000"/>
              </a:lnSpc>
              <a:buFontTx/>
              <a:buChar char="•"/>
            </a:pPr>
            <a:endParaRPr lang="en-US" sz="1600" dirty="0"/>
          </a:p>
          <a:p>
            <a:pPr algn="l" eaLnBrk="1" hangingPunct="1">
              <a:lnSpc>
                <a:spcPct val="95000"/>
              </a:lnSpc>
              <a:buFontTx/>
              <a:buChar char="•"/>
            </a:pPr>
            <a:r>
              <a:rPr lang="en-US" sz="1600" dirty="0"/>
              <a:t> A sign will be posted when 1 minute remains.</a:t>
            </a:r>
            <a:br>
              <a:rPr lang="en-US" sz="1600" dirty="0"/>
            </a:br>
            <a:endParaRPr lang="en-US" sz="1600" dirty="0"/>
          </a:p>
          <a:p>
            <a:pPr algn="l" eaLnBrk="1" hangingPunct="1">
              <a:lnSpc>
                <a:spcPct val="95000"/>
              </a:lnSpc>
              <a:buFontTx/>
              <a:buChar char="•"/>
            </a:pPr>
            <a:r>
              <a:rPr lang="en-US" sz="1600" dirty="0"/>
              <a:t> A bell will ring when time has expired.</a:t>
            </a:r>
          </a:p>
          <a:p>
            <a:pPr algn="l" eaLnBrk="1" hangingPunct="1">
              <a:lnSpc>
                <a:spcPct val="95000"/>
              </a:lnSpc>
              <a:buFontTx/>
              <a:buChar char="•"/>
            </a:pPr>
            <a:endParaRPr lang="en-US" sz="1600" dirty="0"/>
          </a:p>
          <a:p>
            <a:pPr algn="l" eaLnBrk="1" hangingPunct="1">
              <a:lnSpc>
                <a:spcPct val="95000"/>
              </a:lnSpc>
              <a:buFontTx/>
              <a:buChar char="•"/>
            </a:pPr>
            <a:r>
              <a:rPr lang="en-US" sz="16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95000"/>
              </a:lnSpc>
            </a:pPr>
            <a:endParaRPr lang="en-US" sz="1600" dirty="0"/>
          </a:p>
          <a:p>
            <a:pPr algn="l" eaLnBrk="1" hangingPunct="1">
              <a:lnSpc>
                <a:spcPct val="80000"/>
              </a:lnSpc>
              <a:buFont typeface="Wingdings" pitchFamily="2" charset="2"/>
              <a:buNone/>
            </a:pPr>
            <a:r>
              <a:rPr lang="en-US" sz="1600" b="1" dirty="0"/>
              <a:t>The following items are NOT subject to Public Comment:</a:t>
            </a:r>
          </a:p>
          <a:p>
            <a:pPr lvl="1" algn="l" eaLnBrk="1" hangingPunct="1">
              <a:lnSpc>
                <a:spcPct val="90000"/>
              </a:lnSpc>
              <a:buFont typeface="Wingdings" pitchFamily="2" charset="2"/>
              <a:buChar char="Ø"/>
            </a:pPr>
            <a:r>
              <a:rPr lang="en-US" sz="1600" dirty="0"/>
              <a:t>Items: 9, 27, and 32.</a:t>
            </a:r>
          </a:p>
          <a:p>
            <a:pPr lvl="1" algn="l" eaLnBrk="1" hangingPunct="1">
              <a:lnSpc>
                <a:spcPct val="90000"/>
              </a:lnSpc>
              <a:buFont typeface="Wingdings" pitchFamily="2" charset="2"/>
              <a:buChar char="Ø"/>
            </a:pPr>
            <a:r>
              <a:rPr lang="en-US" sz="1600" dirty="0"/>
              <a:t>All items on the Closed Session Agenda</a:t>
            </a:r>
          </a:p>
        </p:txBody>
      </p:sp>
      <p:pic>
        <p:nvPicPr>
          <p:cNvPr id="20484"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40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21507" name="Rectangle 3"/>
          <p:cNvSpPr>
            <a:spLocks noGrp="1" noChangeArrowheads="1"/>
          </p:cNvSpPr>
          <p:nvPr>
            <p:ph type="subTitle" idx="1"/>
          </p:nvPr>
        </p:nvSpPr>
        <p:spPr>
          <a:xfrm>
            <a:off x="304800" y="1676400"/>
            <a:ext cx="8534400" cy="4114800"/>
          </a:xfrm>
        </p:spPr>
        <p:txBody>
          <a:bodyPr/>
          <a:lstStyle/>
          <a:p>
            <a:pPr algn="l" eaLnBrk="1" hangingPunct="1">
              <a:lnSpc>
                <a:spcPct val="95000"/>
              </a:lnSpc>
              <a:buFontTx/>
              <a:buChar char="•"/>
            </a:pPr>
            <a:r>
              <a:rPr lang="en-US" sz="16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600" dirty="0"/>
          </a:p>
          <a:p>
            <a:pPr algn="l" eaLnBrk="1" hangingPunct="1">
              <a:lnSpc>
                <a:spcPct val="95000"/>
              </a:lnSpc>
              <a:buFontTx/>
              <a:buChar char="•"/>
            </a:pPr>
            <a:r>
              <a:rPr lang="en-US" sz="1600" dirty="0"/>
              <a:t> Once called, each speaker has up to 1 minute to address the Commission.</a:t>
            </a:r>
            <a:br>
              <a:rPr lang="en-US" sz="1600" dirty="0"/>
            </a:br>
            <a:endParaRPr lang="en-US" sz="1600" dirty="0"/>
          </a:p>
          <a:p>
            <a:pPr algn="l" eaLnBrk="1" hangingPunct="1">
              <a:lnSpc>
                <a:spcPct val="95000"/>
              </a:lnSpc>
              <a:buFontTx/>
              <a:buChar char="•"/>
            </a:pPr>
            <a:r>
              <a:rPr lang="en-US" sz="1600" dirty="0"/>
              <a:t> A bell will ring when time has expired.</a:t>
            </a:r>
          </a:p>
          <a:p>
            <a:pPr algn="l" eaLnBrk="1" hangingPunct="1">
              <a:lnSpc>
                <a:spcPct val="95000"/>
              </a:lnSpc>
              <a:buFontTx/>
              <a:buChar char="•"/>
            </a:pPr>
            <a:endParaRPr lang="en-US" sz="1600" dirty="0"/>
          </a:p>
          <a:p>
            <a:pPr algn="l" eaLnBrk="1" hangingPunct="1">
              <a:lnSpc>
                <a:spcPct val="95000"/>
              </a:lnSpc>
              <a:buFontTx/>
              <a:buChar char="•"/>
            </a:pPr>
            <a:r>
              <a:rPr lang="en-US" sz="16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95000"/>
              </a:lnSpc>
              <a:buFontTx/>
              <a:buChar char="•"/>
            </a:pPr>
            <a:endParaRPr lang="en-US" sz="1600" dirty="0"/>
          </a:p>
          <a:p>
            <a:pPr algn="l" eaLnBrk="1" hangingPunct="1">
              <a:lnSpc>
                <a:spcPct val="80000"/>
              </a:lnSpc>
              <a:buFontTx/>
              <a:buChar char="•"/>
            </a:pPr>
            <a:endParaRPr lang="en-US" sz="1600" dirty="0"/>
          </a:p>
          <a:p>
            <a:pPr algn="l" eaLnBrk="1" hangingPunct="1">
              <a:lnSpc>
                <a:spcPct val="90000"/>
              </a:lnSpc>
              <a:buFontTx/>
              <a:buChar char="•"/>
            </a:pPr>
            <a:r>
              <a:rPr lang="en-US" sz="1600" b="1" dirty="0"/>
              <a:t>The following items are NOT subject to Public Comment:</a:t>
            </a:r>
            <a:endParaRPr lang="en-US" sz="1600" dirty="0"/>
          </a:p>
          <a:p>
            <a:pPr lvl="1" algn="l" eaLnBrk="1" hangingPunct="1">
              <a:lnSpc>
                <a:spcPct val="90000"/>
              </a:lnSpc>
              <a:buFont typeface="Wingdings" pitchFamily="2" charset="2"/>
              <a:buChar char="Ø"/>
            </a:pPr>
            <a:r>
              <a:rPr lang="en-US" sz="1600" dirty="0"/>
              <a:t>Items: 9, 27, and 32.</a:t>
            </a:r>
          </a:p>
          <a:p>
            <a:pPr lvl="1" algn="l" eaLnBrk="1" hangingPunct="1">
              <a:lnSpc>
                <a:spcPct val="90000"/>
              </a:lnSpc>
              <a:buFont typeface="Wingdings" pitchFamily="2" charset="2"/>
              <a:buChar char="Ø"/>
            </a:pPr>
            <a:r>
              <a:rPr lang="en-US" sz="1600" dirty="0"/>
              <a:t>All items on the Closed Session Agenda</a:t>
            </a:r>
          </a:p>
        </p:txBody>
      </p:sp>
      <p:pic>
        <p:nvPicPr>
          <p:cNvPr id="21508"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07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9144000" cy="838200"/>
          </a:xfrm>
        </p:spPr>
        <p:txBody>
          <a:bodyPr/>
          <a:lstStyle/>
          <a:p>
            <a:pPr algn="l" eaLnBrk="1" hangingPunct="1"/>
            <a:r>
              <a:rPr lang="en-US" sz="3600" dirty="0">
                <a:solidFill>
                  <a:srgbClr val="3333FF"/>
                </a:solidFill>
              </a:rPr>
              <a:t>	</a:t>
            </a:r>
            <a:r>
              <a:rPr lang="en-US" sz="3200" dirty="0">
                <a:solidFill>
                  <a:srgbClr val="3333FF"/>
                </a:solidFill>
              </a:rPr>
              <a:t>Agenda Changes</a:t>
            </a:r>
          </a:p>
        </p:txBody>
      </p:sp>
      <p:sp>
        <p:nvSpPr>
          <p:cNvPr id="22531" name="Text Box 3"/>
          <p:cNvSpPr txBox="1">
            <a:spLocks noChangeArrowheads="1"/>
          </p:cNvSpPr>
          <p:nvPr/>
        </p:nvSpPr>
        <p:spPr bwMode="auto">
          <a:xfrm>
            <a:off x="79332" y="1447800"/>
            <a:ext cx="8836068" cy="653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eaLnBrk="1" fontAlgn="base" hangingPunct="1">
              <a:spcBef>
                <a:spcPct val="0"/>
              </a:spcBef>
              <a:spcAft>
                <a:spcPct val="0"/>
              </a:spcAft>
              <a:buFontTx/>
              <a:buChar char="•"/>
            </a:pPr>
            <a:r>
              <a:rPr lang="en-US" sz="1500" b="0" dirty="0">
                <a:solidFill>
                  <a:srgbClr val="000000"/>
                </a:solidFill>
              </a:rPr>
              <a:t> Items shown on the Consent Agenda will be taken up and voted on as a group in one of the first items of business of each CPUC meeting. </a:t>
            </a:r>
          </a:p>
          <a:p>
            <a:pPr eaLnBrk="1" fontAlgn="base" hangingPunct="1">
              <a:lnSpc>
                <a:spcPct val="80000"/>
              </a:lnSpc>
              <a:spcBef>
                <a:spcPct val="0"/>
              </a:spcBef>
              <a:spcAft>
                <a:spcPct val="0"/>
              </a:spcAft>
              <a:buFontTx/>
              <a:buChar char="•"/>
            </a:pPr>
            <a:endParaRPr lang="en-US" sz="800" b="0" dirty="0">
              <a:solidFill>
                <a:srgbClr val="000000"/>
              </a:solidFill>
            </a:endParaRPr>
          </a:p>
          <a:p>
            <a:pPr eaLnBrk="1" fontAlgn="base" hangingPunct="1">
              <a:spcBef>
                <a:spcPct val="0"/>
              </a:spcBef>
              <a:spcAft>
                <a:spcPct val="0"/>
              </a:spcAft>
              <a:buFontTx/>
              <a:buChar char="•"/>
            </a:pPr>
            <a:r>
              <a:rPr lang="en-US" sz="1500" b="0" dirty="0">
                <a:solidFill>
                  <a:srgbClr val="000000"/>
                </a:solidFill>
              </a:rPr>
              <a:t> Items on Today’s Consent Agenda are:</a:t>
            </a:r>
            <a:r>
              <a:rPr lang="en-US" sz="1500" dirty="0">
                <a:solidFill>
                  <a:srgbClr val="000000"/>
                </a:solidFill>
              </a:rPr>
              <a:t> </a:t>
            </a:r>
            <a:r>
              <a:rPr lang="en-US" sz="1500" u="sng" dirty="0">
                <a:solidFill>
                  <a:srgbClr val="000000"/>
                </a:solidFill>
              </a:rPr>
              <a:t>1, 3, 4, 6, 7, 8, 9, 10, 11, 12, 13, 14, 15, 16, 18, 19, 20, 21, 22, 23, 24, 25, 27, 28, 30, 31, 32, 33, 34, 35, and 36. </a:t>
            </a:r>
          </a:p>
          <a:p>
            <a:pPr eaLnBrk="1" fontAlgn="base" hangingPunct="1">
              <a:spcBef>
                <a:spcPct val="0"/>
              </a:spcBef>
              <a:spcAft>
                <a:spcPct val="0"/>
              </a:spcAft>
              <a:buFontTx/>
              <a:buChar char="•"/>
            </a:pPr>
            <a:endParaRPr lang="en-US" sz="800" b="0" u="sng" dirty="0">
              <a:solidFill>
                <a:srgbClr val="000000"/>
              </a:solidFill>
            </a:endParaRPr>
          </a:p>
          <a:p>
            <a:pPr eaLnBrk="1" fontAlgn="base" hangingPunct="1">
              <a:spcBef>
                <a:spcPct val="0"/>
              </a:spcBef>
              <a:spcAft>
                <a:spcPct val="0"/>
              </a:spcAft>
              <a:buFontTx/>
              <a:buChar char="•"/>
            </a:pPr>
            <a:r>
              <a:rPr lang="en-US" sz="1500" b="0" dirty="0">
                <a:solidFill>
                  <a:srgbClr val="000000"/>
                </a:solidFill>
              </a:rPr>
              <a:t> Any Commissioner, with consent of the other Commissioners, may request an item from the Regular Agenda be moved to the Consent Agenda prior to the meeting.</a:t>
            </a:r>
          </a:p>
          <a:p>
            <a:pPr eaLnBrk="1" fontAlgn="base" hangingPunct="1">
              <a:spcBef>
                <a:spcPct val="0"/>
              </a:spcBef>
              <a:spcAft>
                <a:spcPct val="0"/>
              </a:spcAft>
            </a:pPr>
            <a:endParaRPr lang="en-US" sz="1500" b="0" dirty="0">
              <a:solidFill>
                <a:srgbClr val="000000"/>
              </a:solidFill>
            </a:endParaRPr>
          </a:p>
          <a:p>
            <a:pPr eaLnBrk="1" fontAlgn="base" hangingPunct="1">
              <a:spcBef>
                <a:spcPct val="0"/>
              </a:spcBef>
              <a:spcAft>
                <a:spcPct val="0"/>
              </a:spcAft>
              <a:buFontTx/>
              <a:buChar char="•"/>
            </a:pPr>
            <a:r>
              <a:rPr lang="en-US" sz="1500" b="0" dirty="0">
                <a:solidFill>
                  <a:srgbClr val="000000"/>
                </a:solidFill>
              </a:rPr>
              <a:t> Items: </a:t>
            </a:r>
            <a:r>
              <a:rPr lang="en-US" sz="1500" u="sng" dirty="0">
                <a:solidFill>
                  <a:srgbClr val="000000"/>
                </a:solidFill>
              </a:rPr>
              <a:t>42, and 43</a:t>
            </a:r>
            <a:r>
              <a:rPr lang="en-US" sz="1500" dirty="0">
                <a:solidFill>
                  <a:srgbClr val="000000"/>
                </a:solidFill>
              </a:rPr>
              <a:t> </a:t>
            </a:r>
            <a:r>
              <a:rPr lang="en-US" sz="1500" b="0" dirty="0">
                <a:solidFill>
                  <a:srgbClr val="000000"/>
                </a:solidFill>
              </a:rPr>
              <a:t>from the Regular Agenda have been added to the Consent Agenda.</a:t>
            </a:r>
          </a:p>
          <a:p>
            <a:pPr eaLnBrk="1" fontAlgn="base" hangingPunct="1">
              <a:spcBef>
                <a:spcPct val="0"/>
              </a:spcBef>
              <a:spcAft>
                <a:spcPct val="0"/>
              </a:spcAft>
            </a:pPr>
            <a:endParaRPr lang="en-US" sz="800" b="0" dirty="0">
              <a:solidFill>
                <a:srgbClr val="000000"/>
              </a:solidFill>
            </a:endParaRPr>
          </a:p>
          <a:p>
            <a:pPr eaLnBrk="1" fontAlgn="base" hangingPunct="1">
              <a:lnSpc>
                <a:spcPct val="95000"/>
              </a:lnSpc>
              <a:spcBef>
                <a:spcPct val="0"/>
              </a:spcBef>
              <a:spcAft>
                <a:spcPct val="0"/>
              </a:spcAft>
              <a:buFontTx/>
              <a:buChar char="•"/>
            </a:pPr>
            <a:r>
              <a:rPr lang="en-US" sz="1500" b="0" dirty="0">
                <a:solidFill>
                  <a:srgbClr val="000000"/>
                </a:solidFill>
              </a:rPr>
              <a:t> Any Commissioner may request an item be removed from the Consent Agenda for discussion on the Regular Agenda prior to the meeting. </a:t>
            </a:r>
          </a:p>
          <a:p>
            <a:pPr marL="285750" indent="-285750" eaLnBrk="1" fontAlgn="base" hangingPunct="1">
              <a:lnSpc>
                <a:spcPct val="95000"/>
              </a:lnSpc>
              <a:spcBef>
                <a:spcPct val="0"/>
              </a:spcBef>
              <a:spcAft>
                <a:spcPct val="0"/>
              </a:spcAft>
              <a:buFont typeface="Arial" panose="020B0604020202020204" pitchFamily="34" charset="0"/>
              <a:buChar char="•"/>
            </a:pPr>
            <a:endParaRPr lang="en-US" sz="1500" b="0" dirty="0">
              <a:solidFill>
                <a:srgbClr val="000000"/>
              </a:solidFill>
            </a:endParaRPr>
          </a:p>
          <a:p>
            <a:pPr lvl="0" eaLnBrk="1" fontAlgn="base" hangingPunct="1">
              <a:lnSpc>
                <a:spcPct val="75000"/>
              </a:lnSpc>
              <a:spcBef>
                <a:spcPct val="0"/>
              </a:spcBef>
              <a:spcAft>
                <a:spcPct val="0"/>
              </a:spcAft>
              <a:buFontTx/>
              <a:buChar char="•"/>
            </a:pPr>
            <a:r>
              <a:rPr lang="en-US" sz="1500" b="0" dirty="0">
                <a:solidFill>
                  <a:srgbClr val="000000"/>
                </a:solidFill>
                <a:latin typeface="Arial"/>
              </a:rPr>
              <a:t> Item: </a:t>
            </a:r>
            <a:r>
              <a:rPr lang="en-US" sz="1500" u="sng" dirty="0">
                <a:solidFill>
                  <a:srgbClr val="000000"/>
                </a:solidFill>
              </a:rPr>
              <a:t>None</a:t>
            </a:r>
            <a:r>
              <a:rPr lang="en-US" sz="1500" b="0" dirty="0">
                <a:solidFill>
                  <a:srgbClr val="000000"/>
                </a:solidFill>
                <a:latin typeface="Arial"/>
              </a:rPr>
              <a:t> has been </a:t>
            </a:r>
            <a:r>
              <a:rPr lang="en-US" sz="1500" b="0" dirty="0">
                <a:solidFill>
                  <a:srgbClr val="000000"/>
                </a:solidFill>
              </a:rPr>
              <a:t>moved to the Regular Agenda</a:t>
            </a:r>
            <a:r>
              <a:rPr lang="en-US" sz="1500" b="0" dirty="0">
                <a:solidFill>
                  <a:srgbClr val="000000"/>
                </a:solidFill>
                <a:latin typeface="Arial"/>
              </a:rPr>
              <a:t>.</a:t>
            </a:r>
          </a:p>
          <a:p>
            <a:pPr eaLnBrk="1" fontAlgn="base" hangingPunct="1">
              <a:lnSpc>
                <a:spcPct val="95000"/>
              </a:lnSpc>
              <a:spcBef>
                <a:spcPct val="0"/>
              </a:spcBef>
              <a:spcAft>
                <a:spcPct val="0"/>
              </a:spcAft>
            </a:pPr>
            <a:endParaRPr lang="en-US" sz="800" b="0" dirty="0">
              <a:solidFill>
                <a:srgbClr val="000000"/>
              </a:solidFill>
            </a:endParaRPr>
          </a:p>
          <a:p>
            <a:pPr eaLnBrk="1" fontAlgn="base" hangingPunct="1">
              <a:lnSpc>
                <a:spcPct val="90000"/>
              </a:lnSpc>
              <a:spcBef>
                <a:spcPct val="0"/>
              </a:spcBef>
              <a:spcAft>
                <a:spcPct val="0"/>
              </a:spcAft>
            </a:pPr>
            <a:endParaRPr lang="en-US" sz="800" b="0" dirty="0">
              <a:solidFill>
                <a:srgbClr val="000000"/>
              </a:solidFill>
            </a:endParaRPr>
          </a:p>
          <a:p>
            <a:pPr eaLnBrk="1" fontAlgn="base" hangingPunct="1">
              <a:lnSpc>
                <a:spcPct val="75000"/>
              </a:lnSpc>
              <a:spcBef>
                <a:spcPct val="0"/>
              </a:spcBef>
              <a:spcAft>
                <a:spcPct val="0"/>
              </a:spcAft>
              <a:buFontTx/>
              <a:buChar char="•"/>
            </a:pPr>
            <a:r>
              <a:rPr lang="en-US" sz="1500" dirty="0">
                <a:solidFill>
                  <a:srgbClr val="000000"/>
                </a:solidFill>
              </a:rPr>
              <a:t> </a:t>
            </a:r>
            <a:r>
              <a:rPr lang="en-US" sz="1500" b="0" dirty="0">
                <a:solidFill>
                  <a:srgbClr val="000000"/>
                </a:solidFill>
              </a:rPr>
              <a:t>Item</a:t>
            </a:r>
            <a:r>
              <a:rPr lang="en-US" sz="1500" dirty="0">
                <a:solidFill>
                  <a:srgbClr val="000000"/>
                </a:solidFill>
              </a:rPr>
              <a:t>: </a:t>
            </a:r>
            <a:r>
              <a:rPr lang="en-US" sz="1500" u="sng" dirty="0">
                <a:solidFill>
                  <a:srgbClr val="000000"/>
                </a:solidFill>
              </a:rPr>
              <a:t>None</a:t>
            </a:r>
            <a:r>
              <a:rPr lang="en-US" sz="1500" b="0" dirty="0">
                <a:solidFill>
                  <a:srgbClr val="000000"/>
                </a:solidFill>
              </a:rPr>
              <a:t> has been withdrawn.</a:t>
            </a:r>
          </a:p>
          <a:p>
            <a:pPr eaLnBrk="1" fontAlgn="base" hangingPunct="1">
              <a:lnSpc>
                <a:spcPct val="75000"/>
              </a:lnSpc>
              <a:spcBef>
                <a:spcPct val="0"/>
              </a:spcBef>
              <a:spcAft>
                <a:spcPct val="0"/>
              </a:spcAft>
            </a:pPr>
            <a:endParaRPr lang="en-US" sz="1500" b="0" dirty="0">
              <a:solidFill>
                <a:srgbClr val="000000"/>
              </a:solidFill>
            </a:endParaRPr>
          </a:p>
          <a:p>
            <a:pPr eaLnBrk="1" fontAlgn="base" hangingPunct="1">
              <a:lnSpc>
                <a:spcPct val="75000"/>
              </a:lnSpc>
              <a:spcBef>
                <a:spcPct val="0"/>
              </a:spcBef>
              <a:spcAft>
                <a:spcPct val="0"/>
              </a:spcAft>
            </a:pPr>
            <a:endParaRPr lang="en-US" sz="800" b="0" dirty="0">
              <a:solidFill>
                <a:srgbClr val="000000"/>
              </a:solidFill>
            </a:endParaRPr>
          </a:p>
          <a:p>
            <a:pPr eaLnBrk="1" fontAlgn="base" hangingPunct="1">
              <a:lnSpc>
                <a:spcPct val="90000"/>
              </a:lnSpc>
              <a:spcBef>
                <a:spcPct val="0"/>
              </a:spcBef>
              <a:spcAft>
                <a:spcPct val="0"/>
              </a:spcAft>
              <a:buFontTx/>
              <a:buChar char="•"/>
            </a:pPr>
            <a:r>
              <a:rPr lang="en-US" sz="1500" b="0" dirty="0">
                <a:solidFill>
                  <a:srgbClr val="000000"/>
                </a:solidFill>
              </a:rPr>
              <a:t> The following items have been held to future Commission Meetings:	</a:t>
            </a:r>
          </a:p>
          <a:p>
            <a:pPr eaLnBrk="1" fontAlgn="base" hangingPunct="1">
              <a:spcBef>
                <a:spcPts val="600"/>
              </a:spcBef>
              <a:spcAft>
                <a:spcPct val="0"/>
              </a:spcAft>
            </a:pPr>
            <a:r>
              <a:rPr lang="en-US" sz="1500" b="0" dirty="0">
                <a:solidFill>
                  <a:srgbClr val="000000"/>
                </a:solidFill>
              </a:rPr>
              <a:t>	Held to 9/11/14</a:t>
            </a:r>
            <a:r>
              <a:rPr lang="en-US" sz="1500" dirty="0">
                <a:solidFill>
                  <a:srgbClr val="000000"/>
                </a:solidFill>
              </a:rPr>
              <a:t>: </a:t>
            </a:r>
            <a:r>
              <a:rPr lang="en-US" sz="1500" u="sng" dirty="0">
                <a:solidFill>
                  <a:srgbClr val="000000"/>
                </a:solidFill>
              </a:rPr>
              <a:t>5, 17, 26, 38, 40, 41, 44, 45, 46, and 49</a:t>
            </a:r>
            <a:r>
              <a:rPr lang="en-US" sz="1500" dirty="0">
                <a:solidFill>
                  <a:srgbClr val="000000"/>
                </a:solidFill>
              </a:rPr>
              <a:t>.</a:t>
            </a:r>
            <a:r>
              <a:rPr lang="en-US" sz="1500" u="sng" dirty="0">
                <a:solidFill>
                  <a:srgbClr val="000000"/>
                </a:solidFill>
              </a:rPr>
              <a:t> </a:t>
            </a:r>
          </a:p>
          <a:p>
            <a:pPr eaLnBrk="1" fontAlgn="base" hangingPunct="1">
              <a:lnSpc>
                <a:spcPct val="55000"/>
              </a:lnSpc>
              <a:spcBef>
                <a:spcPts val="600"/>
              </a:spcBef>
              <a:spcAft>
                <a:spcPct val="0"/>
              </a:spcAft>
            </a:pPr>
            <a:endParaRPr lang="en-US" sz="800" u="sng" dirty="0">
              <a:solidFill>
                <a:srgbClr val="000000"/>
              </a:solidFill>
            </a:endParaRPr>
          </a:p>
          <a:p>
            <a:pPr eaLnBrk="1" fontAlgn="base" hangingPunct="1">
              <a:lnSpc>
                <a:spcPct val="55000"/>
              </a:lnSpc>
              <a:spcBef>
                <a:spcPts val="600"/>
              </a:spcBef>
              <a:spcAft>
                <a:spcPct val="0"/>
              </a:spcAft>
            </a:pPr>
            <a:r>
              <a:rPr lang="en-US" sz="1500" b="0" dirty="0">
                <a:solidFill>
                  <a:srgbClr val="000000"/>
                </a:solidFill>
              </a:rPr>
              <a:t>	Held to 10/2/14: </a:t>
            </a:r>
            <a:r>
              <a:rPr lang="en-US" sz="1500" u="sng" dirty="0">
                <a:solidFill>
                  <a:srgbClr val="000000"/>
                </a:solidFill>
              </a:rPr>
              <a:t>2 and 29.</a:t>
            </a:r>
          </a:p>
          <a:p>
            <a:pPr eaLnBrk="1" fontAlgn="base" hangingPunct="1">
              <a:lnSpc>
                <a:spcPct val="55000"/>
              </a:lnSpc>
              <a:spcBef>
                <a:spcPts val="600"/>
              </a:spcBef>
              <a:spcAft>
                <a:spcPct val="0"/>
              </a:spcAft>
            </a:pPr>
            <a:endParaRPr lang="en-US" sz="1500" b="0" dirty="0">
              <a:solidFill>
                <a:srgbClr val="000000"/>
              </a:solidFill>
            </a:endParaRPr>
          </a:p>
          <a:p>
            <a:pPr eaLnBrk="1" fontAlgn="base" hangingPunct="1">
              <a:lnSpc>
                <a:spcPct val="55000"/>
              </a:lnSpc>
              <a:spcBef>
                <a:spcPts val="600"/>
              </a:spcBef>
              <a:spcAft>
                <a:spcPct val="0"/>
              </a:spcAft>
            </a:pPr>
            <a:r>
              <a:rPr lang="en-US" sz="1500" b="0" dirty="0">
                <a:solidFill>
                  <a:srgbClr val="000000"/>
                </a:solidFill>
              </a:rPr>
              <a:t>	</a:t>
            </a:r>
            <a:endParaRPr lang="en-US" sz="1500" u="sng" dirty="0">
              <a:solidFill>
                <a:srgbClr val="000000"/>
              </a:solidFill>
            </a:endParaRPr>
          </a:p>
          <a:p>
            <a:pPr eaLnBrk="1" fontAlgn="base" hangingPunct="1">
              <a:lnSpc>
                <a:spcPct val="55000"/>
              </a:lnSpc>
              <a:spcBef>
                <a:spcPct val="0"/>
              </a:spcBef>
              <a:spcAft>
                <a:spcPct val="0"/>
              </a:spcAft>
            </a:pPr>
            <a:r>
              <a:rPr lang="en-US" sz="1500" b="0" dirty="0">
                <a:solidFill>
                  <a:srgbClr val="000000"/>
                </a:solidFill>
              </a:rPr>
              <a:t>                 </a:t>
            </a:r>
          </a:p>
          <a:p>
            <a:pPr eaLnBrk="1" fontAlgn="base" hangingPunct="1">
              <a:lnSpc>
                <a:spcPct val="55000"/>
              </a:lnSpc>
              <a:spcBef>
                <a:spcPct val="0"/>
              </a:spcBef>
              <a:spcAft>
                <a:spcPct val="0"/>
              </a:spcAft>
            </a:pPr>
            <a:r>
              <a:rPr lang="en-US" sz="1500" b="0" dirty="0">
                <a:solidFill>
                  <a:srgbClr val="000000"/>
                </a:solidFill>
              </a:rPr>
              <a:t>	</a:t>
            </a:r>
            <a:endParaRPr lang="en-US" sz="1500" u="sng" dirty="0">
              <a:solidFill>
                <a:srgbClr val="000000"/>
              </a:solidFill>
            </a:endParaRPr>
          </a:p>
          <a:p>
            <a:pPr eaLnBrk="1" fontAlgn="base" hangingPunct="1">
              <a:lnSpc>
                <a:spcPct val="55000"/>
              </a:lnSpc>
              <a:spcBef>
                <a:spcPct val="0"/>
              </a:spcBef>
              <a:spcAft>
                <a:spcPct val="0"/>
              </a:spcAft>
            </a:pPr>
            <a:r>
              <a:rPr lang="en-US" sz="1500" dirty="0">
                <a:solidFill>
                  <a:srgbClr val="000000"/>
                </a:solidFill>
              </a:rPr>
              <a:t>	</a:t>
            </a:r>
            <a:endParaRPr lang="en-US" sz="1500" u="sng" dirty="0">
              <a:solidFill>
                <a:srgbClr val="000000"/>
              </a:solidFill>
            </a:endParaRPr>
          </a:p>
          <a:p>
            <a:pPr eaLnBrk="1" fontAlgn="base" hangingPunct="1">
              <a:lnSpc>
                <a:spcPct val="95000"/>
              </a:lnSpc>
              <a:spcBef>
                <a:spcPct val="0"/>
              </a:spcBef>
              <a:spcAft>
                <a:spcPct val="0"/>
              </a:spcAft>
            </a:pPr>
            <a:r>
              <a:rPr lang="en-US" sz="1500" b="0" dirty="0">
                <a:solidFill>
                  <a:srgbClr val="000000"/>
                </a:solidFill>
              </a:rPr>
              <a:t>	</a:t>
            </a:r>
            <a:r>
              <a:rPr lang="en-US" sz="1500" dirty="0">
                <a:solidFill>
                  <a:srgbClr val="000000"/>
                </a:solidFill>
              </a:rPr>
              <a:t>	</a:t>
            </a:r>
            <a:endParaRPr lang="en-US" sz="1500" u="sng" dirty="0">
              <a:solidFill>
                <a:srgbClr val="000000"/>
              </a:solidFill>
            </a:endParaRPr>
          </a:p>
          <a:p>
            <a:pPr eaLnBrk="1" fontAlgn="base" hangingPunct="1">
              <a:lnSpc>
                <a:spcPct val="95000"/>
              </a:lnSpc>
              <a:spcBef>
                <a:spcPct val="0"/>
              </a:spcBef>
              <a:spcAft>
                <a:spcPct val="0"/>
              </a:spcAft>
            </a:pPr>
            <a:r>
              <a:rPr lang="en-US" sz="1500" dirty="0">
                <a:solidFill>
                  <a:srgbClr val="000000"/>
                </a:solidFill>
              </a:rPr>
              <a:t>		</a:t>
            </a:r>
            <a:endParaRPr lang="en-US" sz="1500" b="0" dirty="0">
              <a:solidFill>
                <a:srgbClr val="000000"/>
              </a:solidFill>
            </a:endParaRPr>
          </a:p>
          <a:p>
            <a:pPr eaLnBrk="1" fontAlgn="base" hangingPunct="1">
              <a:lnSpc>
                <a:spcPct val="95000"/>
              </a:lnSpc>
              <a:spcBef>
                <a:spcPct val="0"/>
              </a:spcBef>
              <a:spcAft>
                <a:spcPct val="0"/>
              </a:spcAft>
            </a:pPr>
            <a:endParaRPr lang="en-US" sz="1500" b="0" dirty="0">
              <a:solidFill>
                <a:srgbClr val="000000"/>
              </a:solidFill>
            </a:endParaRPr>
          </a:p>
          <a:p>
            <a:pPr eaLnBrk="1" fontAlgn="base" hangingPunct="1">
              <a:lnSpc>
                <a:spcPct val="95000"/>
              </a:lnSpc>
              <a:spcBef>
                <a:spcPct val="0"/>
              </a:spcBef>
              <a:spcAft>
                <a:spcPct val="0"/>
              </a:spcAft>
            </a:pPr>
            <a:endParaRPr lang="en-US" sz="1500" b="0" dirty="0">
              <a:solidFill>
                <a:srgbClr val="000000"/>
              </a:solidFill>
            </a:endParaRPr>
          </a:p>
          <a:p>
            <a:pPr eaLnBrk="1" fontAlgn="base" hangingPunct="1">
              <a:lnSpc>
                <a:spcPct val="95000"/>
              </a:lnSpc>
              <a:spcBef>
                <a:spcPct val="0"/>
              </a:spcBef>
              <a:spcAft>
                <a:spcPct val="0"/>
              </a:spcAft>
            </a:pPr>
            <a:r>
              <a:rPr lang="en-US" sz="1500" b="0" dirty="0">
                <a:solidFill>
                  <a:srgbClr val="000000"/>
                </a:solidFill>
              </a:rPr>
              <a:t>	</a:t>
            </a:r>
            <a:r>
              <a:rPr lang="en-US" sz="1500" dirty="0">
                <a:solidFill>
                  <a:srgbClr val="000000"/>
                </a:solidFill>
              </a:rPr>
              <a:t>	 </a:t>
            </a:r>
            <a:endParaRPr lang="en-US" sz="1500" b="0" dirty="0">
              <a:solidFill>
                <a:srgbClr val="000000"/>
              </a:solidFill>
            </a:endParaRPr>
          </a:p>
        </p:txBody>
      </p:sp>
      <p:pic>
        <p:nvPicPr>
          <p:cNvPr id="22532" name="Picture 4" descr="MCj040426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9037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990600"/>
            <a:ext cx="9144000" cy="914400"/>
          </a:xfrm>
        </p:spPr>
        <p:txBody>
          <a:bodyPr/>
          <a:lstStyle/>
          <a:p>
            <a:pPr algn="l" eaLnBrk="1" hangingPunct="1"/>
            <a:r>
              <a:rPr lang="en-US" sz="3000" dirty="0">
                <a:solidFill>
                  <a:srgbClr val="3333FF"/>
                </a:solidFill>
              </a:rPr>
              <a:t>	</a:t>
            </a:r>
            <a:r>
              <a:rPr lang="en-US" sz="3600" dirty="0">
                <a:solidFill>
                  <a:srgbClr val="3333FF"/>
                </a:solidFill>
              </a:rPr>
              <a:t>Regular Agenda</a:t>
            </a:r>
          </a:p>
        </p:txBody>
      </p:sp>
      <p:sp>
        <p:nvSpPr>
          <p:cNvPr id="23555" name="Text Box 3"/>
          <p:cNvSpPr txBox="1">
            <a:spLocks noChangeArrowheads="1"/>
          </p:cNvSpPr>
          <p:nvPr/>
        </p:nvSpPr>
        <p:spPr bwMode="auto">
          <a:xfrm>
            <a:off x="457200" y="2133600"/>
            <a:ext cx="8229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eaLnBrk="1" fontAlgn="base" hangingPunct="1">
              <a:spcBef>
                <a:spcPct val="0"/>
              </a:spcBef>
              <a:spcAft>
                <a:spcPct val="0"/>
              </a:spcAft>
              <a:buFontTx/>
              <a:buChar char="•"/>
            </a:pPr>
            <a:r>
              <a:rPr lang="en-US" sz="2000" b="0" dirty="0">
                <a:solidFill>
                  <a:srgbClr val="000000"/>
                </a:solidFill>
              </a:rPr>
              <a:t> Each item on the Regular Agenda (and its alternate if any) will be introduced by the assigned Commissioner or CPUC staff and discussed before it is moved for a vote.</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For each agenda item, a summary of the proposed action is included on the agenda; the CPUC’s decision may, however, differ from that proposed.</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The complete text of every Proposed Decision or Draft Resolution is available for download on the CPUC’s website: </a:t>
            </a:r>
            <a:r>
              <a:rPr lang="en-US" sz="2000" b="0" dirty="0">
                <a:solidFill>
                  <a:srgbClr val="000000"/>
                </a:solidFill>
                <a:hlinkClick r:id="rId2"/>
              </a:rPr>
              <a:t>www.cpuc.ca.gov</a:t>
            </a:r>
            <a:r>
              <a:rPr lang="en-US" sz="2000" b="0" dirty="0">
                <a:solidFill>
                  <a:srgbClr val="000000"/>
                </a:solidFill>
              </a:rPr>
              <a:t>.</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Late changes to agenda items are available on the Escutia Table.</a:t>
            </a:r>
          </a:p>
        </p:txBody>
      </p:sp>
    </p:spTree>
    <p:extLst>
      <p:ext uri="{BB962C8B-B14F-4D97-AF65-F5344CB8AC3E}">
        <p14:creationId xmlns:p14="http://schemas.microsoft.com/office/powerpoint/2010/main" val="23944140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Communication Orders</a:t>
            </a:r>
          </a:p>
        </p:txBody>
      </p:sp>
      <p:sp>
        <p:nvSpPr>
          <p:cNvPr id="40963" name="Rectangle 3"/>
          <p:cNvSpPr>
            <a:spLocks noGrp="1" noChangeArrowheads="1"/>
          </p:cNvSpPr>
          <p:nvPr>
            <p:ph type="body" idx="1"/>
          </p:nvPr>
        </p:nvSpPr>
        <p:spPr>
          <a:xfrm>
            <a:off x="76200" y="1371600"/>
            <a:ext cx="8991600" cy="876300"/>
          </a:xfrm>
        </p:spPr>
        <p:txBody>
          <a:bodyPr/>
          <a:lstStyle/>
          <a:p>
            <a:pPr marL="0" indent="0">
              <a:buNone/>
            </a:pPr>
            <a:r>
              <a:rPr lang="en-US" sz="1800" b="1" dirty="0"/>
              <a:t>Item # 37 [13037] – Amendment to General Order 169 to Implement the Franchise Renewal Provisions of the Digital Infrastructure and Video Competition Act of 2006</a:t>
            </a:r>
            <a:endParaRPr lang="en-US" sz="800" b="1" dirty="0"/>
          </a:p>
          <a:p>
            <a:pPr marL="0" indent="0">
              <a:buNone/>
            </a:pPr>
            <a:r>
              <a:rPr lang="en-US" sz="1600" b="1" dirty="0"/>
              <a:t>R13-05-007</a:t>
            </a:r>
            <a:r>
              <a:rPr lang="en-US" sz="1600" dirty="0"/>
              <a:t> - Order Instituting Rulemaking for Adoption of Amendments to a General Order and Procedures to Implement the Franchise Renewal Provisions of the Digital Infrastructure and Video Competition Act of 2006.</a:t>
            </a:r>
          </a:p>
          <a:p>
            <a:pPr marL="0" indent="0">
              <a:buNone/>
            </a:pPr>
            <a:endParaRPr lang="en-US" sz="1600" b="1" dirty="0"/>
          </a:p>
          <a:p>
            <a:pPr marL="0" indent="0">
              <a:buNone/>
            </a:pPr>
            <a:r>
              <a:rPr lang="en-US" sz="1600" b="1" dirty="0"/>
              <a:t>  Quasi-Legislative				                  Comr. </a:t>
            </a:r>
            <a:r>
              <a:rPr lang="en-US" sz="1600" b="1" dirty="0" err="1"/>
              <a:t>Peevey</a:t>
            </a:r>
            <a:r>
              <a:rPr lang="en-US" sz="1600" b="1" dirty="0"/>
              <a:t> / Judge </a:t>
            </a:r>
            <a:r>
              <a:rPr lang="en-US" sz="1600" b="1" dirty="0" err="1"/>
              <a:t>Bushey</a:t>
            </a:r>
            <a:endParaRPr lang="en-US" sz="1600" b="1" dirty="0"/>
          </a:p>
          <a:p>
            <a:pPr marL="0" indent="0">
              <a:buNone/>
            </a:pPr>
            <a:r>
              <a:rPr lang="en-US" sz="1400" dirty="0"/>
              <a:t> </a:t>
            </a:r>
            <a:r>
              <a:rPr lang="en-US" sz="1400" b="1" dirty="0"/>
              <a:t>------------------------------------------------------------------------------------------------------------------------------------------------</a:t>
            </a:r>
          </a:p>
        </p:txBody>
      </p:sp>
      <p:sp>
        <p:nvSpPr>
          <p:cNvPr id="40964" name="Line 4"/>
          <p:cNvSpPr>
            <a:spLocks noChangeShapeType="1"/>
          </p:cNvSpPr>
          <p:nvPr/>
        </p:nvSpPr>
        <p:spPr bwMode="auto">
          <a:xfrm flipV="1">
            <a:off x="229925" y="2228850"/>
            <a:ext cx="8382000" cy="190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163664" y="3886200"/>
            <a:ext cx="8803214" cy="2339102"/>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Adopts revisions to General Order 169 to implement renewal provisions of Video Franchise law. </a:t>
            </a:r>
          </a:p>
          <a:p>
            <a:pPr marL="285750" indent="-285750">
              <a:buFont typeface="Arial" panose="020B0604020202020204" pitchFamily="34" charset="0"/>
              <a:buChar char="•"/>
            </a:pPr>
            <a:r>
              <a:rPr lang="en-US" sz="1600" dirty="0"/>
              <a:t>Closes the proceeding.</a:t>
            </a:r>
          </a:p>
          <a:p>
            <a:endParaRPr lang="en-US" sz="800" b="1" dirty="0">
              <a:solidFill>
                <a:srgbClr val="000000"/>
              </a:solidFill>
            </a:endParaRPr>
          </a:p>
          <a:p>
            <a:r>
              <a:rPr lang="en-US" sz="1600" b="1" dirty="0">
                <a:solidFill>
                  <a:srgbClr val="000000"/>
                </a:solidFill>
              </a:rPr>
              <a:t>SAFETY CONSIDERATIONS:</a:t>
            </a:r>
          </a:p>
          <a:p>
            <a:pPr marL="285750" indent="-285750">
              <a:buFont typeface="Arial" panose="020B0604020202020204" pitchFamily="34" charset="0"/>
              <a:buChar char="•"/>
            </a:pPr>
            <a:r>
              <a:rPr lang="en-US" sz="1600" dirty="0"/>
              <a:t>Video franchise holders remain responsible for the safe operation of their systems. </a:t>
            </a:r>
          </a:p>
          <a:p>
            <a:pPr marL="285750" indent="-285750">
              <a:buFont typeface="Arial" panose="020B0604020202020204" pitchFamily="34" charset="0"/>
              <a:buChar char="•"/>
            </a:pPr>
            <a:endParaRPr lang="en-US" sz="8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None. </a:t>
            </a:r>
          </a:p>
        </p:txBody>
      </p:sp>
    </p:spTree>
    <p:extLst>
      <p:ext uri="{BB962C8B-B14F-4D97-AF65-F5344CB8AC3E}">
        <p14:creationId xmlns:p14="http://schemas.microsoft.com/office/powerpoint/2010/main" val="370992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Water/Sewer Orders</a:t>
            </a:r>
          </a:p>
        </p:txBody>
      </p:sp>
      <p:sp>
        <p:nvSpPr>
          <p:cNvPr id="40963" name="Rectangle 3"/>
          <p:cNvSpPr>
            <a:spLocks noGrp="1" noChangeArrowheads="1"/>
          </p:cNvSpPr>
          <p:nvPr>
            <p:ph type="body" idx="1"/>
          </p:nvPr>
        </p:nvSpPr>
        <p:spPr>
          <a:xfrm>
            <a:off x="208472" y="1371600"/>
            <a:ext cx="8724900" cy="592869"/>
          </a:xfrm>
        </p:spPr>
        <p:txBody>
          <a:bodyPr/>
          <a:lstStyle/>
          <a:p>
            <a:pPr marL="0" indent="0">
              <a:buNone/>
            </a:pPr>
            <a:r>
              <a:rPr lang="en-US" sz="1800" b="1" dirty="0"/>
              <a:t>Item # 39 [13087] – Comprehensive Policy Framework for Recycled Water Policy</a:t>
            </a:r>
          </a:p>
          <a:p>
            <a:pPr marL="0" indent="0">
              <a:buNone/>
            </a:pPr>
            <a:r>
              <a:rPr lang="en-US" sz="1600" b="1" dirty="0"/>
              <a:t>R10-11-014 </a:t>
            </a:r>
            <a:r>
              <a:rPr lang="en-US" sz="1600" dirty="0"/>
              <a:t>-  Order Instituting Rulemaking on the Commission’s Own Motion to Consider a Comprehensive Policy Framework for Recycled Water.</a:t>
            </a:r>
          </a:p>
          <a:p>
            <a:pPr marL="0" indent="0">
              <a:buNone/>
            </a:pPr>
            <a:endParaRPr lang="en-US" sz="1600" b="1" dirty="0"/>
          </a:p>
          <a:p>
            <a:pPr marL="0" indent="0">
              <a:buNone/>
            </a:pPr>
            <a:r>
              <a:rPr lang="en-US" sz="1600" b="1" dirty="0"/>
              <a:t>Quasi-Legislative	                        		          	Comr. Florio / Judge Farrar</a:t>
            </a:r>
          </a:p>
          <a:p>
            <a:pPr marL="0" indent="0">
              <a:buNone/>
            </a:pPr>
            <a:r>
              <a:rPr lang="en-US" sz="1400" b="1" dirty="0"/>
              <a:t>---------------------------------------------------------------------------------------------------------------------------------------------</a:t>
            </a:r>
          </a:p>
        </p:txBody>
      </p:sp>
      <p:sp>
        <p:nvSpPr>
          <p:cNvPr id="40964" name="Line 4"/>
          <p:cNvSpPr>
            <a:spLocks noChangeShapeType="1"/>
          </p:cNvSpPr>
          <p:nvPr/>
        </p:nvSpPr>
        <p:spPr bwMode="auto">
          <a:xfrm flipV="1">
            <a:off x="304800" y="1945419"/>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200770" y="3352800"/>
            <a:ext cx="8783127" cy="3077766"/>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Adopts policy framework for the production, distribution and use of municipal effluent. </a:t>
            </a:r>
          </a:p>
          <a:p>
            <a:pPr marL="285750" indent="-285750">
              <a:buFont typeface="Arial" panose="020B0604020202020204" pitchFamily="34" charset="0"/>
              <a:buChar char="•"/>
            </a:pPr>
            <a:r>
              <a:rPr lang="en-US" sz="1600" dirty="0"/>
              <a:t>Closes the proceeding.</a:t>
            </a:r>
          </a:p>
          <a:p>
            <a:endParaRPr lang="en-US" sz="1600" dirty="0"/>
          </a:p>
          <a:p>
            <a:r>
              <a:rPr lang="en-US" sz="1600" b="1" dirty="0">
                <a:solidFill>
                  <a:srgbClr val="000000"/>
                </a:solidFill>
              </a:rPr>
              <a:t>SAFETY CONSIDERATIONS:</a:t>
            </a:r>
          </a:p>
          <a:p>
            <a:pPr marL="285750" indent="-285750">
              <a:buFont typeface="Arial" panose="020B0604020202020204" pitchFamily="34" charset="0"/>
              <a:buChar char="•"/>
            </a:pPr>
            <a:r>
              <a:rPr lang="en-US" sz="1600" dirty="0"/>
              <a:t>Allows the Commission to continue to fulfill its duties under Public Utilities Code Section 451, including to take all actions necessary to promote the safety, health, comfort, and convenience of utility patrons, employees, and the public. </a:t>
            </a:r>
          </a:p>
          <a:p>
            <a:endParaRPr lang="en-US" sz="16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None. </a:t>
            </a:r>
          </a:p>
          <a:p>
            <a:r>
              <a:rPr lang="en-US" sz="1600" dirty="0"/>
              <a:t> </a:t>
            </a:r>
          </a:p>
        </p:txBody>
      </p:sp>
    </p:spTree>
    <p:extLst>
      <p:ext uri="{BB962C8B-B14F-4D97-AF65-F5344CB8AC3E}">
        <p14:creationId xmlns:p14="http://schemas.microsoft.com/office/powerpoint/2010/main" val="59339238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15437</TotalTime>
  <Words>3330</Words>
  <Application>Microsoft Office PowerPoint</Application>
  <PresentationFormat>On-screen Show (4:3)</PresentationFormat>
  <Paragraphs>245</Paragraphs>
  <Slides>31</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31</vt:i4>
      </vt:variant>
    </vt:vector>
  </HeadingPairs>
  <TitlesOfParts>
    <vt:vector size="37" baseType="lpstr">
      <vt:lpstr>Arial</vt:lpstr>
      <vt:lpstr>Calibri</vt:lpstr>
      <vt:lpstr>Wingdings</vt:lpstr>
      <vt:lpstr>Default Design</vt:lpstr>
      <vt:lpstr>5_Default Design</vt:lpstr>
      <vt:lpstr>7_Default Design</vt:lpstr>
      <vt:lpstr>PowerPoint Presentation</vt:lpstr>
      <vt:lpstr>Safety and Emergency Information</vt:lpstr>
      <vt:lpstr> Public Comment</vt:lpstr>
      <vt:lpstr> Public Comment</vt:lpstr>
      <vt:lpstr> Public Comment</vt:lpstr>
      <vt:lpstr> Agenda Changes</vt:lpstr>
      <vt:lpstr> Regular Agenda</vt:lpstr>
      <vt:lpstr>Regular Agenda – Communication Orders</vt:lpstr>
      <vt:lpstr>Regular Agenda – Water/Sewer Orders</vt:lpstr>
      <vt:lpstr>Commissioners’ Reports</vt:lpstr>
      <vt:lpstr>Management Reports</vt:lpstr>
      <vt:lpstr>Regular Agenda – Management Reports and Resolutions</vt:lpstr>
      <vt:lpstr>PowerPoint Presentation</vt:lpstr>
      <vt:lpstr>CPUC Progress on Implementing NTSB and IRP Recommendations</vt:lpstr>
      <vt:lpstr>PowerPoint Presentation</vt:lpstr>
      <vt:lpstr>NTSB Safety Recommendations (Continued)</vt:lpstr>
      <vt:lpstr>NTSB Safety Recommendations (Continued)</vt:lpstr>
      <vt:lpstr>NTSB Safety Recommendations (Continued)</vt:lpstr>
      <vt:lpstr>IRP Recommendations to the CPUC</vt:lpstr>
      <vt:lpstr>IRP Recommendations to the CPUC (Continued)</vt:lpstr>
      <vt:lpstr>IRP Recommendations to the CPUC (Continued)</vt:lpstr>
      <vt:lpstr>IRP Recommendations to the CPUC (Continued)</vt:lpstr>
      <vt:lpstr>IRP Recommendations to the CPUC (Continued)</vt:lpstr>
      <vt:lpstr>IRP Recommendations to the CPUC (Continued)</vt:lpstr>
      <vt:lpstr>IRP Recommendations to the CPUC (Continued)</vt:lpstr>
      <vt:lpstr>IRP Recommendations to the CPUC (Continued)</vt:lpstr>
      <vt:lpstr>IRP Recommendations to the CPUC (Continued)</vt:lpstr>
      <vt:lpstr>IRP Recommendations to the CPUC (Continued)</vt:lpstr>
      <vt:lpstr>Regular Agenda – Management Reports and Resolutions</vt:lpstr>
      <vt:lpstr>Management Reports</vt:lpstr>
      <vt:lpstr>The CPUC Thanks You For Attending Today’s Meeting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Jennifer</dc:creator>
  <cp:lastModifiedBy>Elder, Jaime</cp:lastModifiedBy>
  <cp:revision>707</cp:revision>
  <cp:lastPrinted>2014-08-27T20:51:38Z</cp:lastPrinted>
  <dcterms:created xsi:type="dcterms:W3CDTF">2012-09-26T21:47:39Z</dcterms:created>
  <dcterms:modified xsi:type="dcterms:W3CDTF">2021-11-15T18:33:21Z</dcterms:modified>
</cp:coreProperties>
</file>